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0"/>
  </p:notesMasterIdLst>
  <p:handoutMasterIdLst>
    <p:handoutMasterId r:id="rId41"/>
  </p:handoutMasterIdLst>
  <p:sldIdLst>
    <p:sldId id="259" r:id="rId5"/>
    <p:sldId id="364" r:id="rId6"/>
    <p:sldId id="258" r:id="rId7"/>
    <p:sldId id="354" r:id="rId8"/>
    <p:sldId id="355" r:id="rId9"/>
    <p:sldId id="356" r:id="rId10"/>
    <p:sldId id="338" r:id="rId11"/>
    <p:sldId id="357" r:id="rId12"/>
    <p:sldId id="358" r:id="rId13"/>
    <p:sldId id="359" r:id="rId14"/>
    <p:sldId id="360" r:id="rId15"/>
    <p:sldId id="361" r:id="rId16"/>
    <p:sldId id="362" r:id="rId17"/>
    <p:sldId id="363" r:id="rId18"/>
    <p:sldId id="366" r:id="rId19"/>
    <p:sldId id="365" r:id="rId20"/>
    <p:sldId id="339" r:id="rId21"/>
    <p:sldId id="340" r:id="rId22"/>
    <p:sldId id="344" r:id="rId23"/>
    <p:sldId id="348" r:id="rId24"/>
    <p:sldId id="347" r:id="rId25"/>
    <p:sldId id="349" r:id="rId26"/>
    <p:sldId id="350" r:id="rId27"/>
    <p:sldId id="351" r:id="rId28"/>
    <p:sldId id="353" r:id="rId29"/>
    <p:sldId id="367" r:id="rId30"/>
    <p:sldId id="341" r:id="rId31"/>
    <p:sldId id="342" r:id="rId32"/>
    <p:sldId id="346" r:id="rId33"/>
    <p:sldId id="345" r:id="rId34"/>
    <p:sldId id="343" r:id="rId35"/>
    <p:sldId id="352" r:id="rId36"/>
    <p:sldId id="368" r:id="rId37"/>
    <p:sldId id="283" r:id="rId38"/>
    <p:sldId id="260" r:id="rId39"/>
  </p:sldIdLst>
  <p:sldSz cx="9144000" cy="6858000" type="screen4x3"/>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1C35"/>
    <a:srgbClr val="5BBA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AFE0CB-542F-83F3-816B-63E0EDC6EDCB}" v="3" dt="2024-01-05T13:48:47.016"/>
    <p1510:client id="{7E592F2A-4380-7131-CC87-A19CC27CFF06}" v="2" dt="2024-01-09T08:53:26.586"/>
    <p1510:client id="{F466F833-FD88-67B1-EBEB-650925ACD7F5}" v="9" dt="2024-01-08T11:43:38.9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516" autoAdjust="0"/>
    <p:restoredTop sz="94095" autoAdjust="0"/>
  </p:normalViewPr>
  <p:slideViewPr>
    <p:cSldViewPr snapToGrid="0">
      <p:cViewPr varScale="1">
        <p:scale>
          <a:sx n="36" d="100"/>
          <a:sy n="36" d="100"/>
        </p:scale>
        <p:origin x="1532"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e Baston" userId="S::j.baston@guild.bham.ac.uk::ec9ffa88-cd43-491e-aeac-2737ed2005b5" providerId="AD" clId="Web-{0DAFE0CB-542F-83F3-816B-63E0EDC6EDCB}"/>
    <pc:docChg chg="modSld sldOrd">
      <pc:chgData name="Jane Baston" userId="S::j.baston@guild.bham.ac.uk::ec9ffa88-cd43-491e-aeac-2737ed2005b5" providerId="AD" clId="Web-{0DAFE0CB-542F-83F3-816B-63E0EDC6EDCB}" dt="2024-01-05T13:48:47.016" v="1"/>
      <pc:docMkLst>
        <pc:docMk/>
      </pc:docMkLst>
      <pc:sldChg chg="ord">
        <pc:chgData name="Jane Baston" userId="S::j.baston@guild.bham.ac.uk::ec9ffa88-cd43-491e-aeac-2737ed2005b5" providerId="AD" clId="Web-{0DAFE0CB-542F-83F3-816B-63E0EDC6EDCB}" dt="2024-01-05T13:48:47.016" v="1"/>
        <pc:sldMkLst>
          <pc:docMk/>
          <pc:sldMk cId="0" sldId="258"/>
        </pc:sldMkLst>
      </pc:sldChg>
      <pc:sldChg chg="modSp">
        <pc:chgData name="Jane Baston" userId="S::j.baston@guild.bham.ac.uk::ec9ffa88-cd43-491e-aeac-2737ed2005b5" providerId="AD" clId="Web-{0DAFE0CB-542F-83F3-816B-63E0EDC6EDCB}" dt="2024-01-05T10:54:05.075" v="0" actId="20577"/>
        <pc:sldMkLst>
          <pc:docMk/>
          <pc:sldMk cId="0" sldId="259"/>
        </pc:sldMkLst>
        <pc:spChg chg="mod">
          <ac:chgData name="Jane Baston" userId="S::j.baston@guild.bham.ac.uk::ec9ffa88-cd43-491e-aeac-2737ed2005b5" providerId="AD" clId="Web-{0DAFE0CB-542F-83F3-816B-63E0EDC6EDCB}" dt="2024-01-05T10:54:05.075" v="0" actId="20577"/>
          <ac:spMkLst>
            <pc:docMk/>
            <pc:sldMk cId="0" sldId="259"/>
            <ac:spMk id="3" creationId="{00000000-0000-0000-0000-000000000000}"/>
          </ac:spMkLst>
        </pc:spChg>
      </pc:sldChg>
    </pc:docChg>
  </pc:docChgLst>
  <pc:docChgLst>
    <pc:chgData name="Jane Baston" userId="S::j.baston@guild.bham.ac.uk::ec9ffa88-cd43-491e-aeac-2737ed2005b5" providerId="AD" clId="Web-{F466F833-FD88-67B1-EBEB-650925ACD7F5}"/>
    <pc:docChg chg="modSld">
      <pc:chgData name="Jane Baston" userId="S::j.baston@guild.bham.ac.uk::ec9ffa88-cd43-491e-aeac-2737ed2005b5" providerId="AD" clId="Web-{F466F833-FD88-67B1-EBEB-650925ACD7F5}" dt="2024-01-08T11:43:38.945" v="7" actId="20577"/>
      <pc:docMkLst>
        <pc:docMk/>
      </pc:docMkLst>
      <pc:sldChg chg="modSp">
        <pc:chgData name="Jane Baston" userId="S::j.baston@guild.bham.ac.uk::ec9ffa88-cd43-491e-aeac-2737ed2005b5" providerId="AD" clId="Web-{F466F833-FD88-67B1-EBEB-650925ACD7F5}" dt="2024-01-08T11:42:56.131" v="1" actId="20577"/>
        <pc:sldMkLst>
          <pc:docMk/>
          <pc:sldMk cId="2201377755" sldId="283"/>
        </pc:sldMkLst>
        <pc:spChg chg="mod">
          <ac:chgData name="Jane Baston" userId="S::j.baston@guild.bham.ac.uk::ec9ffa88-cd43-491e-aeac-2737ed2005b5" providerId="AD" clId="Web-{F466F833-FD88-67B1-EBEB-650925ACD7F5}" dt="2024-01-08T11:42:56.131" v="1" actId="20577"/>
          <ac:spMkLst>
            <pc:docMk/>
            <pc:sldMk cId="2201377755" sldId="283"/>
            <ac:spMk id="2" creationId="{00000000-0000-0000-0000-000000000000}"/>
          </ac:spMkLst>
        </pc:spChg>
      </pc:sldChg>
      <pc:sldChg chg="modSp">
        <pc:chgData name="Jane Baston" userId="S::j.baston@guild.bham.ac.uk::ec9ffa88-cd43-491e-aeac-2737ed2005b5" providerId="AD" clId="Web-{F466F833-FD88-67B1-EBEB-650925ACD7F5}" dt="2024-01-08T11:43:22.272" v="3" actId="20577"/>
        <pc:sldMkLst>
          <pc:docMk/>
          <pc:sldMk cId="1084956429" sldId="343"/>
        </pc:sldMkLst>
        <pc:spChg chg="mod">
          <ac:chgData name="Jane Baston" userId="S::j.baston@guild.bham.ac.uk::ec9ffa88-cd43-491e-aeac-2737ed2005b5" providerId="AD" clId="Web-{F466F833-FD88-67B1-EBEB-650925ACD7F5}" dt="2024-01-08T11:43:22.272" v="3" actId="20577"/>
          <ac:spMkLst>
            <pc:docMk/>
            <pc:sldMk cId="1084956429" sldId="343"/>
            <ac:spMk id="3" creationId="{00000000-0000-0000-0000-000000000000}"/>
          </ac:spMkLst>
        </pc:spChg>
      </pc:sldChg>
      <pc:sldChg chg="modSp">
        <pc:chgData name="Jane Baston" userId="S::j.baston@guild.bham.ac.uk::ec9ffa88-cd43-491e-aeac-2737ed2005b5" providerId="AD" clId="Web-{F466F833-FD88-67B1-EBEB-650925ACD7F5}" dt="2024-01-08T11:43:38.945" v="7" actId="20577"/>
        <pc:sldMkLst>
          <pc:docMk/>
          <pc:sldMk cId="565866214" sldId="346"/>
        </pc:sldMkLst>
        <pc:spChg chg="mod">
          <ac:chgData name="Jane Baston" userId="S::j.baston@guild.bham.ac.uk::ec9ffa88-cd43-491e-aeac-2737ed2005b5" providerId="AD" clId="Web-{F466F833-FD88-67B1-EBEB-650925ACD7F5}" dt="2024-01-08T11:43:38.945" v="7" actId="20577"/>
          <ac:spMkLst>
            <pc:docMk/>
            <pc:sldMk cId="565866214" sldId="346"/>
            <ac:spMk id="7" creationId="{99F3E429-7E5C-4F8F-998A-49B048DA7680}"/>
          </ac:spMkLst>
        </pc:spChg>
      </pc:sldChg>
    </pc:docChg>
  </pc:docChgLst>
  <pc:docChgLst>
    <pc:chgData name="Scott Dawson" userId="S::s.dawson@guild.bham.ac.uk::845a6bda-7539-4f4c-a74e-a24e49aeb00f" providerId="AD" clId="Web-{7E592F2A-4380-7131-CC87-A19CC27CFF06}"/>
    <pc:docChg chg="modSld">
      <pc:chgData name="Scott Dawson" userId="S::s.dawson@guild.bham.ac.uk::845a6bda-7539-4f4c-a74e-a24e49aeb00f" providerId="AD" clId="Web-{7E592F2A-4380-7131-CC87-A19CC27CFF06}" dt="2024-01-09T08:53:26.304" v="0" actId="20577"/>
      <pc:docMkLst>
        <pc:docMk/>
      </pc:docMkLst>
      <pc:sldChg chg="modSp">
        <pc:chgData name="Scott Dawson" userId="S::s.dawson@guild.bham.ac.uk::845a6bda-7539-4f4c-a74e-a24e49aeb00f" providerId="AD" clId="Web-{7E592F2A-4380-7131-CC87-A19CC27CFF06}" dt="2024-01-09T08:53:26.304" v="0" actId="20577"/>
        <pc:sldMkLst>
          <pc:docMk/>
          <pc:sldMk cId="3332442206" sldId="356"/>
        </pc:sldMkLst>
        <pc:spChg chg="mod">
          <ac:chgData name="Scott Dawson" userId="S::s.dawson@guild.bham.ac.uk::845a6bda-7539-4f4c-a74e-a24e49aeb00f" providerId="AD" clId="Web-{7E592F2A-4380-7131-CC87-A19CC27CFF06}" dt="2024-01-09T08:53:26.304" v="0" actId="20577"/>
          <ac:spMkLst>
            <pc:docMk/>
            <pc:sldMk cId="3332442206" sldId="356"/>
            <ac:spMk id="2"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1FDD2B-0DAA-4B9A-AC65-DF8D3CB1E2EF}" type="doc">
      <dgm:prSet loTypeId="urn:microsoft.com/office/officeart/2005/8/layout/pyramid1" loCatId="pyramid" qsTypeId="urn:microsoft.com/office/officeart/2005/8/quickstyle/simple1" qsCatId="simple" csTypeId="urn:microsoft.com/office/officeart/2005/8/colors/accent0_3" csCatId="mainScheme" phldr="1"/>
      <dgm:spPr/>
    </dgm:pt>
    <dgm:pt modelId="{7BE0DE6A-F68D-4D2B-879A-1558A0F0DBBE}">
      <dgm:prSet phldrT="[Text]" custT="1"/>
      <dgm:spPr/>
      <dgm:t>
        <a:bodyPr/>
        <a:lstStyle/>
        <a:p>
          <a:endParaRPr lang="en-GB" sz="1200" dirty="0">
            <a:solidFill>
              <a:srgbClr val="221C35"/>
            </a:solidFill>
          </a:endParaRPr>
        </a:p>
        <a:p>
          <a:endParaRPr lang="en-GB" sz="1200" dirty="0">
            <a:solidFill>
              <a:srgbClr val="221C35"/>
            </a:solidFill>
          </a:endParaRPr>
        </a:p>
        <a:p>
          <a:endParaRPr lang="en-GB" sz="1200" dirty="0">
            <a:solidFill>
              <a:srgbClr val="221C35"/>
            </a:solidFill>
          </a:endParaRPr>
        </a:p>
        <a:p>
          <a:r>
            <a:rPr lang="en-GB" sz="1200" dirty="0">
              <a:solidFill>
                <a:schemeClr val="bg1"/>
              </a:solidFill>
            </a:rPr>
            <a:t>Social Media Posts</a:t>
          </a:r>
        </a:p>
        <a:p>
          <a:r>
            <a:rPr lang="en-GB" sz="1200" dirty="0">
              <a:solidFill>
                <a:schemeClr val="bg1"/>
              </a:solidFill>
            </a:rPr>
            <a:t>Campaign Poster</a:t>
          </a:r>
        </a:p>
      </dgm:t>
    </dgm:pt>
    <dgm:pt modelId="{E35D3AB7-A2B3-4338-B44D-8BB9DC7DE4AD}" type="parTrans" cxnId="{C49B9017-2525-4983-877F-A96FE2B1C0ED}">
      <dgm:prSet/>
      <dgm:spPr/>
      <dgm:t>
        <a:bodyPr/>
        <a:lstStyle/>
        <a:p>
          <a:endParaRPr lang="en-GB"/>
        </a:p>
      </dgm:t>
    </dgm:pt>
    <dgm:pt modelId="{13DD9910-6F1C-4C5A-9A45-B65CBDC2E4C6}" type="sibTrans" cxnId="{C49B9017-2525-4983-877F-A96FE2B1C0ED}">
      <dgm:prSet/>
      <dgm:spPr/>
      <dgm:t>
        <a:bodyPr/>
        <a:lstStyle/>
        <a:p>
          <a:endParaRPr lang="en-GB"/>
        </a:p>
      </dgm:t>
    </dgm:pt>
    <dgm:pt modelId="{93F29672-414A-48B4-ACA3-00E8116CF745}">
      <dgm:prSet phldrT="[Text]"/>
      <dgm:spPr/>
      <dgm:t>
        <a:bodyPr/>
        <a:lstStyle/>
        <a:p>
          <a:r>
            <a:rPr lang="en-GB" dirty="0">
              <a:solidFill>
                <a:schemeClr val="bg1"/>
              </a:solidFill>
            </a:rPr>
            <a:t>Redbrick Interview/30 Second Video</a:t>
          </a:r>
        </a:p>
      </dgm:t>
    </dgm:pt>
    <dgm:pt modelId="{40C09261-74CE-4460-A066-25EFFEBDED9E}" type="parTrans" cxnId="{453DDE7A-D84D-4685-B330-E4E7219ECCD4}">
      <dgm:prSet/>
      <dgm:spPr/>
      <dgm:t>
        <a:bodyPr/>
        <a:lstStyle/>
        <a:p>
          <a:endParaRPr lang="en-GB"/>
        </a:p>
      </dgm:t>
    </dgm:pt>
    <dgm:pt modelId="{95241643-99A7-4DD7-A5FA-B9F1045419D3}" type="sibTrans" cxnId="{453DDE7A-D84D-4685-B330-E4E7219ECCD4}">
      <dgm:prSet/>
      <dgm:spPr/>
      <dgm:t>
        <a:bodyPr/>
        <a:lstStyle/>
        <a:p>
          <a:endParaRPr lang="en-GB"/>
        </a:p>
      </dgm:t>
    </dgm:pt>
    <dgm:pt modelId="{37EFA881-C3BD-45DD-B25D-3A5831806DF4}">
      <dgm:prSet phldrT="[Text]"/>
      <dgm:spPr/>
      <dgm:t>
        <a:bodyPr/>
        <a:lstStyle/>
        <a:p>
          <a:r>
            <a:rPr lang="en-GB" dirty="0">
              <a:solidFill>
                <a:schemeClr val="bg1"/>
              </a:solidFill>
            </a:rPr>
            <a:t>Written Statement</a:t>
          </a:r>
        </a:p>
      </dgm:t>
    </dgm:pt>
    <dgm:pt modelId="{83233EE0-CCD5-45FF-9E94-0823828F6362}" type="parTrans" cxnId="{175261B9-8A11-4138-8691-460668C87F30}">
      <dgm:prSet/>
      <dgm:spPr/>
      <dgm:t>
        <a:bodyPr/>
        <a:lstStyle/>
        <a:p>
          <a:endParaRPr lang="en-GB"/>
        </a:p>
      </dgm:t>
    </dgm:pt>
    <dgm:pt modelId="{F35A6678-E4A5-419F-B97F-2DBA71639097}" type="sibTrans" cxnId="{175261B9-8A11-4138-8691-460668C87F30}">
      <dgm:prSet/>
      <dgm:spPr/>
      <dgm:t>
        <a:bodyPr/>
        <a:lstStyle/>
        <a:p>
          <a:endParaRPr lang="en-GB"/>
        </a:p>
      </dgm:t>
    </dgm:pt>
    <dgm:pt modelId="{4A60D6FF-C4D1-459C-9E3D-4C1F02E3C224}" type="pres">
      <dgm:prSet presAssocID="{D41FDD2B-0DAA-4B9A-AC65-DF8D3CB1E2EF}" presName="Name0" presStyleCnt="0">
        <dgm:presLayoutVars>
          <dgm:dir/>
          <dgm:animLvl val="lvl"/>
          <dgm:resizeHandles val="exact"/>
        </dgm:presLayoutVars>
      </dgm:prSet>
      <dgm:spPr/>
    </dgm:pt>
    <dgm:pt modelId="{03517BE4-6B94-46B1-8C0D-1F041317E6B4}" type="pres">
      <dgm:prSet presAssocID="{7BE0DE6A-F68D-4D2B-879A-1558A0F0DBBE}" presName="Name8" presStyleCnt="0"/>
      <dgm:spPr/>
    </dgm:pt>
    <dgm:pt modelId="{68F52C4C-03AB-4AB8-91DD-23FB893EB368}" type="pres">
      <dgm:prSet presAssocID="{7BE0DE6A-F68D-4D2B-879A-1558A0F0DBBE}" presName="level" presStyleLbl="node1" presStyleIdx="0" presStyleCnt="3" custLinFactNeighborX="1113" custLinFactNeighborY="585">
        <dgm:presLayoutVars>
          <dgm:chMax val="1"/>
          <dgm:bulletEnabled val="1"/>
        </dgm:presLayoutVars>
      </dgm:prSet>
      <dgm:spPr/>
    </dgm:pt>
    <dgm:pt modelId="{23871E2B-D513-40F2-8FDB-09070F407ECA}" type="pres">
      <dgm:prSet presAssocID="{7BE0DE6A-F68D-4D2B-879A-1558A0F0DBBE}" presName="levelTx" presStyleLbl="revTx" presStyleIdx="0" presStyleCnt="0">
        <dgm:presLayoutVars>
          <dgm:chMax val="1"/>
          <dgm:bulletEnabled val="1"/>
        </dgm:presLayoutVars>
      </dgm:prSet>
      <dgm:spPr/>
    </dgm:pt>
    <dgm:pt modelId="{BEED0C64-0A24-4E1B-B3D4-5B9992FE9647}" type="pres">
      <dgm:prSet presAssocID="{93F29672-414A-48B4-ACA3-00E8116CF745}" presName="Name8" presStyleCnt="0"/>
      <dgm:spPr/>
    </dgm:pt>
    <dgm:pt modelId="{F5BA885D-4A14-4B63-BE21-DB75CD379D25}" type="pres">
      <dgm:prSet presAssocID="{93F29672-414A-48B4-ACA3-00E8116CF745}" presName="level" presStyleLbl="node1" presStyleIdx="1" presStyleCnt="3">
        <dgm:presLayoutVars>
          <dgm:chMax val="1"/>
          <dgm:bulletEnabled val="1"/>
        </dgm:presLayoutVars>
      </dgm:prSet>
      <dgm:spPr/>
    </dgm:pt>
    <dgm:pt modelId="{4962660B-B157-42A7-9D06-6A37CFFCA88F}" type="pres">
      <dgm:prSet presAssocID="{93F29672-414A-48B4-ACA3-00E8116CF745}" presName="levelTx" presStyleLbl="revTx" presStyleIdx="0" presStyleCnt="0">
        <dgm:presLayoutVars>
          <dgm:chMax val="1"/>
          <dgm:bulletEnabled val="1"/>
        </dgm:presLayoutVars>
      </dgm:prSet>
      <dgm:spPr/>
    </dgm:pt>
    <dgm:pt modelId="{D11FA51C-40B3-4F4F-9813-46FECB1E52BD}" type="pres">
      <dgm:prSet presAssocID="{37EFA881-C3BD-45DD-B25D-3A5831806DF4}" presName="Name8" presStyleCnt="0"/>
      <dgm:spPr/>
    </dgm:pt>
    <dgm:pt modelId="{51D42165-D7F9-4D24-8571-0E2DF86C1F4A}" type="pres">
      <dgm:prSet presAssocID="{37EFA881-C3BD-45DD-B25D-3A5831806DF4}" presName="level" presStyleLbl="node1" presStyleIdx="2" presStyleCnt="3" custLinFactNeighborX="2635" custLinFactNeighborY="52781">
        <dgm:presLayoutVars>
          <dgm:chMax val="1"/>
          <dgm:bulletEnabled val="1"/>
        </dgm:presLayoutVars>
      </dgm:prSet>
      <dgm:spPr/>
    </dgm:pt>
    <dgm:pt modelId="{BF9A6429-B618-46F1-99EB-33AFAAD99C26}" type="pres">
      <dgm:prSet presAssocID="{37EFA881-C3BD-45DD-B25D-3A5831806DF4}" presName="levelTx" presStyleLbl="revTx" presStyleIdx="0" presStyleCnt="0">
        <dgm:presLayoutVars>
          <dgm:chMax val="1"/>
          <dgm:bulletEnabled val="1"/>
        </dgm:presLayoutVars>
      </dgm:prSet>
      <dgm:spPr/>
    </dgm:pt>
  </dgm:ptLst>
  <dgm:cxnLst>
    <dgm:cxn modelId="{C49B9017-2525-4983-877F-A96FE2B1C0ED}" srcId="{D41FDD2B-0DAA-4B9A-AC65-DF8D3CB1E2EF}" destId="{7BE0DE6A-F68D-4D2B-879A-1558A0F0DBBE}" srcOrd="0" destOrd="0" parTransId="{E35D3AB7-A2B3-4338-B44D-8BB9DC7DE4AD}" sibTransId="{13DD9910-6F1C-4C5A-9A45-B65CBDC2E4C6}"/>
    <dgm:cxn modelId="{44C6F537-6697-425F-A217-7330F38F17D1}" type="presOf" srcId="{7BE0DE6A-F68D-4D2B-879A-1558A0F0DBBE}" destId="{68F52C4C-03AB-4AB8-91DD-23FB893EB368}" srcOrd="0" destOrd="0" presId="urn:microsoft.com/office/officeart/2005/8/layout/pyramid1"/>
    <dgm:cxn modelId="{D6998264-0F10-4455-97A3-EEF349DA194C}" type="presOf" srcId="{37EFA881-C3BD-45DD-B25D-3A5831806DF4}" destId="{51D42165-D7F9-4D24-8571-0E2DF86C1F4A}" srcOrd="0" destOrd="0" presId="urn:microsoft.com/office/officeart/2005/8/layout/pyramid1"/>
    <dgm:cxn modelId="{A5CE8349-8B94-47C0-948A-1EFE475367AA}" type="presOf" srcId="{D41FDD2B-0DAA-4B9A-AC65-DF8D3CB1E2EF}" destId="{4A60D6FF-C4D1-459C-9E3D-4C1F02E3C224}" srcOrd="0" destOrd="0" presId="urn:microsoft.com/office/officeart/2005/8/layout/pyramid1"/>
    <dgm:cxn modelId="{581D165A-6FEF-43E6-8239-FC063CD6B6EC}" type="presOf" srcId="{7BE0DE6A-F68D-4D2B-879A-1558A0F0DBBE}" destId="{23871E2B-D513-40F2-8FDB-09070F407ECA}" srcOrd="1" destOrd="0" presId="urn:microsoft.com/office/officeart/2005/8/layout/pyramid1"/>
    <dgm:cxn modelId="{453DDE7A-D84D-4685-B330-E4E7219ECCD4}" srcId="{D41FDD2B-0DAA-4B9A-AC65-DF8D3CB1E2EF}" destId="{93F29672-414A-48B4-ACA3-00E8116CF745}" srcOrd="1" destOrd="0" parTransId="{40C09261-74CE-4460-A066-25EFFEBDED9E}" sibTransId="{95241643-99A7-4DD7-A5FA-B9F1045419D3}"/>
    <dgm:cxn modelId="{48D58888-1033-466D-8365-4FDF03195A82}" type="presOf" srcId="{93F29672-414A-48B4-ACA3-00E8116CF745}" destId="{F5BA885D-4A14-4B63-BE21-DB75CD379D25}" srcOrd="0" destOrd="0" presId="urn:microsoft.com/office/officeart/2005/8/layout/pyramid1"/>
    <dgm:cxn modelId="{E239FD8B-A432-453F-BB9A-2AC3638D0A96}" type="presOf" srcId="{93F29672-414A-48B4-ACA3-00E8116CF745}" destId="{4962660B-B157-42A7-9D06-6A37CFFCA88F}" srcOrd="1" destOrd="0" presId="urn:microsoft.com/office/officeart/2005/8/layout/pyramid1"/>
    <dgm:cxn modelId="{175261B9-8A11-4138-8691-460668C87F30}" srcId="{D41FDD2B-0DAA-4B9A-AC65-DF8D3CB1E2EF}" destId="{37EFA881-C3BD-45DD-B25D-3A5831806DF4}" srcOrd="2" destOrd="0" parTransId="{83233EE0-CCD5-45FF-9E94-0823828F6362}" sibTransId="{F35A6678-E4A5-419F-B97F-2DBA71639097}"/>
    <dgm:cxn modelId="{F85CF2C6-DE3C-46BE-A65E-29689B27C3FA}" type="presOf" srcId="{37EFA881-C3BD-45DD-B25D-3A5831806DF4}" destId="{BF9A6429-B618-46F1-99EB-33AFAAD99C26}" srcOrd="1" destOrd="0" presId="urn:microsoft.com/office/officeart/2005/8/layout/pyramid1"/>
    <dgm:cxn modelId="{91DB0EC4-E9DA-4B38-97F6-DC4FF3ECB7BF}" type="presParOf" srcId="{4A60D6FF-C4D1-459C-9E3D-4C1F02E3C224}" destId="{03517BE4-6B94-46B1-8C0D-1F041317E6B4}" srcOrd="0" destOrd="0" presId="urn:microsoft.com/office/officeart/2005/8/layout/pyramid1"/>
    <dgm:cxn modelId="{F479EF76-FB94-4503-A3D8-6D53137B3C69}" type="presParOf" srcId="{03517BE4-6B94-46B1-8C0D-1F041317E6B4}" destId="{68F52C4C-03AB-4AB8-91DD-23FB893EB368}" srcOrd="0" destOrd="0" presId="urn:microsoft.com/office/officeart/2005/8/layout/pyramid1"/>
    <dgm:cxn modelId="{9118D6D4-C8DE-479E-B4C3-7F064B8385C3}" type="presParOf" srcId="{03517BE4-6B94-46B1-8C0D-1F041317E6B4}" destId="{23871E2B-D513-40F2-8FDB-09070F407ECA}" srcOrd="1" destOrd="0" presId="urn:microsoft.com/office/officeart/2005/8/layout/pyramid1"/>
    <dgm:cxn modelId="{5B348089-C5CC-48A1-8592-A6FF73A8A016}" type="presParOf" srcId="{4A60D6FF-C4D1-459C-9E3D-4C1F02E3C224}" destId="{BEED0C64-0A24-4E1B-B3D4-5B9992FE9647}" srcOrd="1" destOrd="0" presId="urn:microsoft.com/office/officeart/2005/8/layout/pyramid1"/>
    <dgm:cxn modelId="{893688CA-BCEC-421A-9818-460F22BD67F7}" type="presParOf" srcId="{BEED0C64-0A24-4E1B-B3D4-5B9992FE9647}" destId="{F5BA885D-4A14-4B63-BE21-DB75CD379D25}" srcOrd="0" destOrd="0" presId="urn:microsoft.com/office/officeart/2005/8/layout/pyramid1"/>
    <dgm:cxn modelId="{09F156E0-BB17-4A68-9A48-12B7BC08C848}" type="presParOf" srcId="{BEED0C64-0A24-4E1B-B3D4-5B9992FE9647}" destId="{4962660B-B157-42A7-9D06-6A37CFFCA88F}" srcOrd="1" destOrd="0" presId="urn:microsoft.com/office/officeart/2005/8/layout/pyramid1"/>
    <dgm:cxn modelId="{EFB851E9-1654-403C-83D7-E55B28743B88}" type="presParOf" srcId="{4A60D6FF-C4D1-459C-9E3D-4C1F02E3C224}" destId="{D11FA51C-40B3-4F4F-9813-46FECB1E52BD}" srcOrd="2" destOrd="0" presId="urn:microsoft.com/office/officeart/2005/8/layout/pyramid1"/>
    <dgm:cxn modelId="{D7472AFD-D65A-40BC-9B78-16079918C9B9}" type="presParOf" srcId="{D11FA51C-40B3-4F4F-9813-46FECB1E52BD}" destId="{51D42165-D7F9-4D24-8571-0E2DF86C1F4A}" srcOrd="0" destOrd="0" presId="urn:microsoft.com/office/officeart/2005/8/layout/pyramid1"/>
    <dgm:cxn modelId="{7FBA8191-B325-4B44-B35D-AE4323FA3EC9}" type="presParOf" srcId="{D11FA51C-40B3-4F4F-9813-46FECB1E52BD}" destId="{BF9A6429-B618-46F1-99EB-33AFAAD99C26}" srcOrd="1" destOrd="0" presId="urn:microsoft.com/office/officeart/2005/8/layout/pyramid1"/>
  </dgm:cxnLst>
  <dgm:bg/>
  <dgm:whole>
    <a:ln>
      <a:noFill/>
    </a:ln>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F52C4C-03AB-4AB8-91DD-23FB893EB368}">
      <dsp:nvSpPr>
        <dsp:cNvPr id="0" name=""/>
        <dsp:cNvSpPr/>
      </dsp:nvSpPr>
      <dsp:spPr>
        <a:xfrm>
          <a:off x="2373571" y="8701"/>
          <a:ext cx="2347444"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r>
            <a:rPr lang="en-GB" sz="1200" kern="1200" dirty="0">
              <a:solidFill>
                <a:schemeClr val="bg1"/>
              </a:solidFill>
            </a:rPr>
            <a:t>Social Media Posts</a:t>
          </a:r>
        </a:p>
        <a:p>
          <a:pPr marL="0" lvl="0" indent="0" algn="ctr" defTabSz="533400">
            <a:lnSpc>
              <a:spcPct val="90000"/>
            </a:lnSpc>
            <a:spcBef>
              <a:spcPct val="0"/>
            </a:spcBef>
            <a:spcAft>
              <a:spcPct val="35000"/>
            </a:spcAft>
            <a:buNone/>
          </a:pPr>
          <a:r>
            <a:rPr lang="en-GB" sz="1200" kern="1200" dirty="0">
              <a:solidFill>
                <a:schemeClr val="bg1"/>
              </a:solidFill>
            </a:rPr>
            <a:t>Campaign Poster</a:t>
          </a:r>
        </a:p>
      </dsp:txBody>
      <dsp:txXfrm>
        <a:off x="2373571" y="8701"/>
        <a:ext cx="2347444" cy="1487421"/>
      </dsp:txXfrm>
    </dsp:sp>
    <dsp:sp modelId="{F5BA885D-4A14-4B63-BE21-DB75CD379D25}">
      <dsp:nvSpPr>
        <dsp:cNvPr id="0" name=""/>
        <dsp:cNvSpPr/>
      </dsp:nvSpPr>
      <dsp:spPr>
        <a:xfrm>
          <a:off x="1173722" y="1487421"/>
          <a:ext cx="4694888"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GB" sz="3300" kern="1200" dirty="0">
              <a:solidFill>
                <a:schemeClr val="bg1"/>
              </a:solidFill>
            </a:rPr>
            <a:t>Redbrick Interview/30 Second Video</a:t>
          </a:r>
        </a:p>
      </dsp:txBody>
      <dsp:txXfrm>
        <a:off x="1995327" y="1487421"/>
        <a:ext cx="3051677" cy="1487421"/>
      </dsp:txXfrm>
    </dsp:sp>
    <dsp:sp modelId="{51D42165-D7F9-4D24-8571-0E2DF86C1F4A}">
      <dsp:nvSpPr>
        <dsp:cNvPr id="0" name=""/>
        <dsp:cNvSpPr/>
      </dsp:nvSpPr>
      <dsp:spPr>
        <a:xfrm>
          <a:off x="0" y="2974842"/>
          <a:ext cx="7042333"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GB" sz="3300" kern="1200" dirty="0">
              <a:solidFill>
                <a:schemeClr val="bg1"/>
              </a:solidFill>
            </a:rPr>
            <a:t>Written Statement</a:t>
          </a:r>
        </a:p>
      </dsp:txBody>
      <dsp:txXfrm>
        <a:off x="1232408" y="2974842"/>
        <a:ext cx="4577516" cy="1487421"/>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54AD38AE-CC08-4D95-B2FC-BDDB32E23289}" type="datetimeFigureOut">
              <a:rPr lang="en-GB" smtClean="0"/>
              <a:t>05/11/2024</a:t>
            </a:fld>
            <a:endParaRPr lang="en-GB"/>
          </a:p>
        </p:txBody>
      </p:sp>
      <p:sp>
        <p:nvSpPr>
          <p:cNvPr id="4" name="Footer Placeholder 3"/>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CCF7F132-4C54-4F62-829D-02230CB33494}" type="slidenum">
              <a:rPr lang="en-GB" smtClean="0"/>
              <a:t>‹#›</a:t>
            </a:fld>
            <a:endParaRPr lang="en-GB"/>
          </a:p>
        </p:txBody>
      </p:sp>
    </p:spTree>
    <p:extLst>
      <p:ext uri="{BB962C8B-B14F-4D97-AF65-F5344CB8AC3E}">
        <p14:creationId xmlns:p14="http://schemas.microsoft.com/office/powerpoint/2010/main" val="1148104002"/>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F6EE4707-3F4B-4714-831F-41248697C04F}" type="datetimeFigureOut">
              <a:rPr lang="en-GB" smtClean="0"/>
              <a:t>05/11/2024</a:t>
            </a:fld>
            <a:endParaRPr lang="en-GB"/>
          </a:p>
        </p:txBody>
      </p:sp>
      <p:sp>
        <p:nvSpPr>
          <p:cNvPr id="4" name="Slide Image Placeholder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3772473B-A161-427E-A3F9-3900DDF7AEBD}" type="slidenum">
              <a:rPr lang="en-GB" smtClean="0"/>
              <a:t>‹#›</a:t>
            </a:fld>
            <a:endParaRPr lang="en-GB"/>
          </a:p>
        </p:txBody>
      </p:sp>
    </p:spTree>
    <p:extLst>
      <p:ext uri="{BB962C8B-B14F-4D97-AF65-F5344CB8AC3E}">
        <p14:creationId xmlns:p14="http://schemas.microsoft.com/office/powerpoint/2010/main" val="1538114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2</a:t>
            </a:fld>
            <a:endParaRPr lang="en-GB"/>
          </a:p>
        </p:txBody>
      </p:sp>
    </p:spTree>
    <p:extLst>
      <p:ext uri="{BB962C8B-B14F-4D97-AF65-F5344CB8AC3E}">
        <p14:creationId xmlns:p14="http://schemas.microsoft.com/office/powerpoint/2010/main" val="363626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12</a:t>
            </a:fld>
            <a:endParaRPr lang="en-GB"/>
          </a:p>
        </p:txBody>
      </p:sp>
    </p:spTree>
    <p:extLst>
      <p:ext uri="{BB962C8B-B14F-4D97-AF65-F5344CB8AC3E}">
        <p14:creationId xmlns:p14="http://schemas.microsoft.com/office/powerpoint/2010/main" val="17194665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13</a:t>
            </a:fld>
            <a:endParaRPr lang="en-GB"/>
          </a:p>
        </p:txBody>
      </p:sp>
    </p:spTree>
    <p:extLst>
      <p:ext uri="{BB962C8B-B14F-4D97-AF65-F5344CB8AC3E}">
        <p14:creationId xmlns:p14="http://schemas.microsoft.com/office/powerpoint/2010/main" val="4121989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14</a:t>
            </a:fld>
            <a:endParaRPr lang="en-GB"/>
          </a:p>
        </p:txBody>
      </p:sp>
    </p:spTree>
    <p:extLst>
      <p:ext uri="{BB962C8B-B14F-4D97-AF65-F5344CB8AC3E}">
        <p14:creationId xmlns:p14="http://schemas.microsoft.com/office/powerpoint/2010/main" val="3865472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15</a:t>
            </a:fld>
            <a:endParaRPr lang="en-GB"/>
          </a:p>
        </p:txBody>
      </p:sp>
    </p:spTree>
    <p:extLst>
      <p:ext uri="{BB962C8B-B14F-4D97-AF65-F5344CB8AC3E}">
        <p14:creationId xmlns:p14="http://schemas.microsoft.com/office/powerpoint/2010/main" val="516428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16</a:t>
            </a:fld>
            <a:endParaRPr lang="en-GB"/>
          </a:p>
        </p:txBody>
      </p:sp>
    </p:spTree>
    <p:extLst>
      <p:ext uri="{BB962C8B-B14F-4D97-AF65-F5344CB8AC3E}">
        <p14:creationId xmlns:p14="http://schemas.microsoft.com/office/powerpoint/2010/main" val="32609781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17</a:t>
            </a:fld>
            <a:endParaRPr lang="en-GB"/>
          </a:p>
        </p:txBody>
      </p:sp>
    </p:spTree>
    <p:extLst>
      <p:ext uri="{BB962C8B-B14F-4D97-AF65-F5344CB8AC3E}">
        <p14:creationId xmlns:p14="http://schemas.microsoft.com/office/powerpoint/2010/main" val="4064099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18</a:t>
            </a:fld>
            <a:endParaRPr lang="en-GB"/>
          </a:p>
        </p:txBody>
      </p:sp>
    </p:spTree>
    <p:extLst>
      <p:ext uri="{BB962C8B-B14F-4D97-AF65-F5344CB8AC3E}">
        <p14:creationId xmlns:p14="http://schemas.microsoft.com/office/powerpoint/2010/main" val="1361482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19</a:t>
            </a:fld>
            <a:endParaRPr lang="en-GB"/>
          </a:p>
        </p:txBody>
      </p:sp>
    </p:spTree>
    <p:extLst>
      <p:ext uri="{BB962C8B-B14F-4D97-AF65-F5344CB8AC3E}">
        <p14:creationId xmlns:p14="http://schemas.microsoft.com/office/powerpoint/2010/main" val="28934096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20</a:t>
            </a:fld>
            <a:endParaRPr lang="en-GB"/>
          </a:p>
        </p:txBody>
      </p:sp>
    </p:spTree>
    <p:extLst>
      <p:ext uri="{BB962C8B-B14F-4D97-AF65-F5344CB8AC3E}">
        <p14:creationId xmlns:p14="http://schemas.microsoft.com/office/powerpoint/2010/main" val="3344497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21</a:t>
            </a:fld>
            <a:endParaRPr lang="en-GB"/>
          </a:p>
        </p:txBody>
      </p:sp>
    </p:spTree>
    <p:extLst>
      <p:ext uri="{BB962C8B-B14F-4D97-AF65-F5344CB8AC3E}">
        <p14:creationId xmlns:p14="http://schemas.microsoft.com/office/powerpoint/2010/main" val="1280552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a:t>
            </a:fld>
            <a:endParaRPr lang="en-GB"/>
          </a:p>
        </p:txBody>
      </p:sp>
    </p:spTree>
    <p:extLst>
      <p:ext uri="{BB962C8B-B14F-4D97-AF65-F5344CB8AC3E}">
        <p14:creationId xmlns:p14="http://schemas.microsoft.com/office/powerpoint/2010/main" val="34060788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22</a:t>
            </a:fld>
            <a:endParaRPr lang="en-GB"/>
          </a:p>
        </p:txBody>
      </p:sp>
    </p:spTree>
    <p:extLst>
      <p:ext uri="{BB962C8B-B14F-4D97-AF65-F5344CB8AC3E}">
        <p14:creationId xmlns:p14="http://schemas.microsoft.com/office/powerpoint/2010/main" val="29341109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23</a:t>
            </a:fld>
            <a:endParaRPr lang="en-GB"/>
          </a:p>
        </p:txBody>
      </p:sp>
    </p:spTree>
    <p:extLst>
      <p:ext uri="{BB962C8B-B14F-4D97-AF65-F5344CB8AC3E}">
        <p14:creationId xmlns:p14="http://schemas.microsoft.com/office/powerpoint/2010/main" val="14976100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24</a:t>
            </a:fld>
            <a:endParaRPr lang="en-GB"/>
          </a:p>
        </p:txBody>
      </p:sp>
    </p:spTree>
    <p:extLst>
      <p:ext uri="{BB962C8B-B14F-4D97-AF65-F5344CB8AC3E}">
        <p14:creationId xmlns:p14="http://schemas.microsoft.com/office/powerpoint/2010/main" val="41066690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25</a:t>
            </a:fld>
            <a:endParaRPr lang="en-GB"/>
          </a:p>
        </p:txBody>
      </p:sp>
    </p:spTree>
    <p:extLst>
      <p:ext uri="{BB962C8B-B14F-4D97-AF65-F5344CB8AC3E}">
        <p14:creationId xmlns:p14="http://schemas.microsoft.com/office/powerpoint/2010/main" val="6818114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26</a:t>
            </a:fld>
            <a:endParaRPr lang="en-GB"/>
          </a:p>
        </p:txBody>
      </p:sp>
    </p:spTree>
    <p:extLst>
      <p:ext uri="{BB962C8B-B14F-4D97-AF65-F5344CB8AC3E}">
        <p14:creationId xmlns:p14="http://schemas.microsoft.com/office/powerpoint/2010/main" val="29156353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27</a:t>
            </a:fld>
            <a:endParaRPr lang="en-GB"/>
          </a:p>
        </p:txBody>
      </p:sp>
    </p:spTree>
    <p:extLst>
      <p:ext uri="{BB962C8B-B14F-4D97-AF65-F5344CB8AC3E}">
        <p14:creationId xmlns:p14="http://schemas.microsoft.com/office/powerpoint/2010/main" val="27758905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28</a:t>
            </a:fld>
            <a:endParaRPr lang="en-GB"/>
          </a:p>
        </p:txBody>
      </p:sp>
    </p:spTree>
    <p:extLst>
      <p:ext uri="{BB962C8B-B14F-4D97-AF65-F5344CB8AC3E}">
        <p14:creationId xmlns:p14="http://schemas.microsoft.com/office/powerpoint/2010/main" val="5055706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29</a:t>
            </a:fld>
            <a:endParaRPr lang="en-GB"/>
          </a:p>
        </p:txBody>
      </p:sp>
    </p:spTree>
    <p:extLst>
      <p:ext uri="{BB962C8B-B14F-4D97-AF65-F5344CB8AC3E}">
        <p14:creationId xmlns:p14="http://schemas.microsoft.com/office/powerpoint/2010/main" val="5882679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30</a:t>
            </a:fld>
            <a:endParaRPr lang="en-GB"/>
          </a:p>
        </p:txBody>
      </p:sp>
    </p:spTree>
    <p:extLst>
      <p:ext uri="{BB962C8B-B14F-4D97-AF65-F5344CB8AC3E}">
        <p14:creationId xmlns:p14="http://schemas.microsoft.com/office/powerpoint/2010/main" val="37635330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31</a:t>
            </a:fld>
            <a:endParaRPr lang="en-GB"/>
          </a:p>
        </p:txBody>
      </p:sp>
    </p:spTree>
    <p:extLst>
      <p:ext uri="{BB962C8B-B14F-4D97-AF65-F5344CB8AC3E}">
        <p14:creationId xmlns:p14="http://schemas.microsoft.com/office/powerpoint/2010/main" val="3838453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Update to Officer Elections info</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5</a:t>
            </a:fld>
            <a:endParaRPr lang="en-GB"/>
          </a:p>
        </p:txBody>
      </p:sp>
    </p:spTree>
    <p:extLst>
      <p:ext uri="{BB962C8B-B14F-4D97-AF65-F5344CB8AC3E}">
        <p14:creationId xmlns:p14="http://schemas.microsoft.com/office/powerpoint/2010/main" val="42929975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32</a:t>
            </a:fld>
            <a:endParaRPr lang="en-GB"/>
          </a:p>
        </p:txBody>
      </p:sp>
    </p:spTree>
    <p:extLst>
      <p:ext uri="{BB962C8B-B14F-4D97-AF65-F5344CB8AC3E}">
        <p14:creationId xmlns:p14="http://schemas.microsoft.com/office/powerpoint/2010/main" val="731217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33</a:t>
            </a:fld>
            <a:endParaRPr lang="en-GB"/>
          </a:p>
        </p:txBody>
      </p:sp>
    </p:spTree>
    <p:extLst>
      <p:ext uri="{BB962C8B-B14F-4D97-AF65-F5344CB8AC3E}">
        <p14:creationId xmlns:p14="http://schemas.microsoft.com/office/powerpoint/2010/main" val="27197253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34</a:t>
            </a:fld>
            <a:endParaRPr lang="en-GB"/>
          </a:p>
        </p:txBody>
      </p:sp>
    </p:spTree>
    <p:extLst>
      <p:ext uri="{BB962C8B-B14F-4D97-AF65-F5344CB8AC3E}">
        <p14:creationId xmlns:p14="http://schemas.microsoft.com/office/powerpoint/2010/main" val="6740782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5:00pm</a:t>
            </a:r>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35</a:t>
            </a:fld>
            <a:endParaRPr lang="en-GB"/>
          </a:p>
        </p:txBody>
      </p:sp>
    </p:spTree>
    <p:extLst>
      <p:ext uri="{BB962C8B-B14F-4D97-AF65-F5344CB8AC3E}">
        <p14:creationId xmlns:p14="http://schemas.microsoft.com/office/powerpoint/2010/main" val="24336372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6</a:t>
            </a:fld>
            <a:endParaRPr lang="en-GB"/>
          </a:p>
        </p:txBody>
      </p:sp>
    </p:spTree>
    <p:extLst>
      <p:ext uri="{BB962C8B-B14F-4D97-AF65-F5344CB8AC3E}">
        <p14:creationId xmlns:p14="http://schemas.microsoft.com/office/powerpoint/2010/main" val="2451564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7</a:t>
            </a:fld>
            <a:endParaRPr lang="en-GB"/>
          </a:p>
        </p:txBody>
      </p:sp>
    </p:spTree>
    <p:extLst>
      <p:ext uri="{BB962C8B-B14F-4D97-AF65-F5344CB8AC3E}">
        <p14:creationId xmlns:p14="http://schemas.microsoft.com/office/powerpoint/2010/main" val="1190472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Update to Officer Elections</a:t>
            </a:r>
            <a:r>
              <a:rPr lang="en-US" baseline="0" dirty="0"/>
              <a:t> – you HAVE to submit a manifesto</a:t>
            </a:r>
            <a:endParaRPr lang="en-US" dirty="0"/>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8</a:t>
            </a:fld>
            <a:endParaRPr lang="en-GB"/>
          </a:p>
        </p:txBody>
      </p:sp>
    </p:spTree>
    <p:extLst>
      <p:ext uri="{BB962C8B-B14F-4D97-AF65-F5344CB8AC3E}">
        <p14:creationId xmlns:p14="http://schemas.microsoft.com/office/powerpoint/2010/main" val="646584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9</a:t>
            </a:fld>
            <a:endParaRPr lang="en-GB"/>
          </a:p>
        </p:txBody>
      </p:sp>
    </p:spTree>
    <p:extLst>
      <p:ext uri="{BB962C8B-B14F-4D97-AF65-F5344CB8AC3E}">
        <p14:creationId xmlns:p14="http://schemas.microsoft.com/office/powerpoint/2010/main" val="3828876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10</a:t>
            </a:fld>
            <a:endParaRPr lang="en-GB"/>
          </a:p>
        </p:txBody>
      </p:sp>
    </p:spTree>
    <p:extLst>
      <p:ext uri="{BB962C8B-B14F-4D97-AF65-F5344CB8AC3E}">
        <p14:creationId xmlns:p14="http://schemas.microsoft.com/office/powerpoint/2010/main" val="2425642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11</a:t>
            </a:fld>
            <a:endParaRPr lang="en-GB"/>
          </a:p>
        </p:txBody>
      </p:sp>
    </p:spTree>
    <p:extLst>
      <p:ext uri="{BB962C8B-B14F-4D97-AF65-F5344CB8AC3E}">
        <p14:creationId xmlns:p14="http://schemas.microsoft.com/office/powerpoint/2010/main" val="1443466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1"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11/5/2024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11/5/2024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11/5/2024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391"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11/5/2024</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www.youtube.com/watch?v=1-SvuFIQjK8"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hyperlink" Target="mailto:elections@guild.bham.ac.uk"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hyperlink" Target="mailto:elections@guild.bham.ac.uk" TargetMode="External"/></Relationships>
</file>

<file path=ppt/slides/_rels/slide4.xml.rels><?xml version="1.0" encoding="UTF-8" standalone="yes"?>
<Relationships xmlns="http://schemas.openxmlformats.org/package/2006/relationships"><Relationship Id="rId8" Type="http://schemas.openxmlformats.org/officeDocument/2006/relationships/hyperlink" Target="https://www.guildofstudents.com/eventsandtickets/fabnfresh/" TargetMode="External"/><Relationship Id="rId13" Type="http://schemas.openxmlformats.org/officeDocument/2006/relationships/hyperlink" Target="http://www.guildofstudents.com/" TargetMode="External"/><Relationship Id="rId3" Type="http://schemas.openxmlformats.org/officeDocument/2006/relationships/hyperlink" Target="https://www.guildofstudents.com/studentreps/whatrepsdo/" TargetMode="External"/><Relationship Id="rId7" Type="http://schemas.openxmlformats.org/officeDocument/2006/relationships/hyperlink" Target="https://www.guildofstudents.com/value/joesbar/" TargetMode="External"/><Relationship Id="rId12" Type="http://schemas.openxmlformats.org/officeDocument/2006/relationships/hyperlink" Target="https://www.guildofstudents.com/employability/" TargetMode="External"/><Relationship Id="rId2" Type="http://schemas.openxmlformats.org/officeDocument/2006/relationships/hyperlink" Target="https://www.guildofstudents.com/representation/howitworks/" TargetMode="External"/><Relationship Id="rId1" Type="http://schemas.openxmlformats.org/officeDocument/2006/relationships/slideLayout" Target="../slideLayouts/slideLayout1.xml"/><Relationship Id="rId6" Type="http://schemas.openxmlformats.org/officeDocument/2006/relationships/hyperlink" Target="https://www.guildofstudents.com/studentgroups/" TargetMode="External"/><Relationship Id="rId11" Type="http://schemas.openxmlformats.org/officeDocument/2006/relationships/hyperlink" Target="https://www.guildofstudents.com/studentstaff/" TargetMode="External"/><Relationship Id="rId5" Type="http://schemas.openxmlformats.org/officeDocument/2006/relationships/hyperlink" Target="https://www.guildofstudents.com/support/guildadvice/" TargetMode="External"/><Relationship Id="rId10" Type="http://schemas.openxmlformats.org/officeDocument/2006/relationships/hyperlink" Target="https://www.guildofstudents.com/support/community-wardens/" TargetMode="External"/><Relationship Id="rId4" Type="http://schemas.openxmlformats.org/officeDocument/2006/relationships/hyperlink" Target="https://www.guildofstudents.com/representation/campaigns/" TargetMode="External"/><Relationship Id="rId9" Type="http://schemas.openxmlformats.org/officeDocument/2006/relationships/hyperlink" Target="https://www.guildofstudents.com/support/studentmentors/" TargetMode="External"/><Relationship Id="rId1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7" name="Right Triangle 6"/>
          <p:cNvSpPr/>
          <p:nvPr/>
        </p:nvSpPr>
        <p:spPr>
          <a:xfrm rot="16200000">
            <a:off x="6041073" y="3755073"/>
            <a:ext cx="3102293" cy="3102293"/>
          </a:xfrm>
          <a:prstGeom prst="rtTriangle">
            <a:avLst/>
          </a:prstGeom>
          <a:solidFill>
            <a:srgbClr val="221C35">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4" name="Right Triangle 3"/>
          <p:cNvSpPr/>
          <p:nvPr/>
        </p:nvSpPr>
        <p:spPr>
          <a:xfrm rot="5400000">
            <a:off x="0" y="0"/>
            <a:ext cx="3102293" cy="3102293"/>
          </a:xfrm>
          <a:prstGeom prst="rtTriangle">
            <a:avLst/>
          </a:prstGeom>
          <a:solidFill>
            <a:srgbClr val="221C35">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47274" y="5478667"/>
            <a:ext cx="6294715" cy="899636"/>
          </a:xfrm>
        </p:spPr>
        <p:txBody>
          <a:bodyPr>
            <a:normAutofit fontScale="90000"/>
          </a:bodyPr>
          <a:lstStyle/>
          <a:p>
            <a:pPr algn="l"/>
            <a:r>
              <a:rPr lang="en-US" altLang="en-US" sz="5400" b="1" dirty="0">
                <a:solidFill>
                  <a:schemeClr val="bg1"/>
                </a:solidFill>
                <a:latin typeface="Arial" panose="020B0604020202020204" pitchFamily="34" charset="0"/>
                <a:cs typeface="Arial" panose="020B0604020202020204" pitchFamily="34" charset="0"/>
              </a:rPr>
              <a:t>Written Statements (Manifesto) Training</a:t>
            </a:r>
            <a:endParaRPr lang="en-GB" altLang="en-US" sz="5400" b="1" dirty="0">
              <a:solidFill>
                <a:schemeClr val="bg1"/>
              </a:solidFill>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163751" y="6240088"/>
            <a:ext cx="5877322" cy="506254"/>
          </a:xfrm>
        </p:spPr>
        <p:txBody>
          <a:bodyPr vert="horz" lIns="91440" tIns="45720" rIns="91440" bIns="45720" rtlCol="0" anchor="t">
            <a:normAutofit/>
          </a:bodyPr>
          <a:lstStyle/>
          <a:p>
            <a:pPr algn="l"/>
            <a:r>
              <a:rPr lang="en-GB" altLang="en-US" sz="2100">
                <a:solidFill>
                  <a:schemeClr val="bg1"/>
                </a:solidFill>
                <a:latin typeface="Arial"/>
                <a:cs typeface="Arial"/>
              </a:rPr>
              <a:t>Elections </a:t>
            </a:r>
            <a:r>
              <a:rPr lang="en-GB" altLang="en-US" sz="2100" dirty="0">
                <a:solidFill>
                  <a:schemeClr val="bg1"/>
                </a:solidFill>
                <a:latin typeface="Arial"/>
                <a:cs typeface="Arial"/>
              </a:rPr>
              <a:t>2024</a:t>
            </a:r>
            <a:endParaRPr lang="en-GB" altLang="en-US" sz="2100" dirty="0">
              <a:solidFill>
                <a:schemeClr val="bg1"/>
              </a:solidFill>
              <a:latin typeface="Arial" panose="020B0604020202020204" pitchFamily="34" charset="0"/>
              <a:cs typeface="Arial" panose="020B0604020202020204" pitchFamily="34" charset="0"/>
            </a:endParaRPr>
          </a:p>
        </p:txBody>
      </p:sp>
      <p:pic>
        <p:nvPicPr>
          <p:cNvPr id="5" name="Picture 4" descr="YVOL WHITE"/>
          <p:cNvPicPr>
            <a:picLocks noChangeAspect="1"/>
          </p:cNvPicPr>
          <p:nvPr/>
        </p:nvPicPr>
        <p:blipFill>
          <a:blip r:embed="rId3"/>
          <a:stretch>
            <a:fillRect/>
          </a:stretch>
        </p:blipFill>
        <p:spPr>
          <a:xfrm>
            <a:off x="7044055" y="6000115"/>
            <a:ext cx="1797050" cy="626110"/>
          </a:xfrm>
          <a:prstGeom prst="rect">
            <a:avLst/>
          </a:prstGeom>
        </p:spPr>
      </p:pic>
      <p:pic>
        <p:nvPicPr>
          <p:cNvPr id="6" name="Picture 5" descr="GOS LOGO WHITE PNG"/>
          <p:cNvPicPr>
            <a:picLocks noChangeAspect="1"/>
          </p:cNvPicPr>
          <p:nvPr/>
        </p:nvPicPr>
        <p:blipFill>
          <a:blip r:embed="rId4"/>
          <a:stretch>
            <a:fillRect/>
          </a:stretch>
        </p:blipFill>
        <p:spPr>
          <a:xfrm>
            <a:off x="195685" y="172995"/>
            <a:ext cx="1937916" cy="54742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7" y="621788"/>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#2? </a:t>
            </a:r>
          </a:p>
        </p:txBody>
      </p:sp>
      <p:sp>
        <p:nvSpPr>
          <p:cNvPr id="3" name="Subtitle 2"/>
          <p:cNvSpPr>
            <a:spLocks noGrp="1"/>
          </p:cNvSpPr>
          <p:nvPr>
            <p:ph type="subTitle" idx="1"/>
          </p:nvPr>
        </p:nvSpPr>
        <p:spPr>
          <a:xfrm>
            <a:off x="831637" y="1597741"/>
            <a:ext cx="7949898" cy="4829949"/>
          </a:xfrm>
        </p:spPr>
        <p:txBody>
          <a:bodyPr>
            <a:normAutofit fontScale="47500" lnSpcReduction="20000"/>
          </a:bodyPr>
          <a:lstStyle/>
          <a:p>
            <a:pPr algn="l"/>
            <a:r>
              <a:rPr lang="en-US" sz="3400" b="1" dirty="0">
                <a:solidFill>
                  <a:srgbClr val="000000"/>
                </a:solidFill>
                <a:latin typeface="Arial" panose="020B0604020202020204" pitchFamily="34" charset="0"/>
              </a:rPr>
              <a:t>Thinking about these questions will help you to plan your campaign and written statement, and it will be easier to plan, network and talk to UoB students for several reasons:</a:t>
            </a:r>
            <a:endParaRPr lang="en-US" sz="3400" dirty="0">
              <a:solidFill>
                <a:srgbClr val="000000"/>
              </a:solidFill>
              <a:latin typeface="Arial" panose="020B0604020202020204" pitchFamily="34" charset="0"/>
            </a:endParaRPr>
          </a:p>
          <a:p>
            <a:pPr marL="342900" indent="-342900" algn="l">
              <a:buFont typeface="Arial" panose="020B0604020202020204" pitchFamily="34" charset="0"/>
              <a:buChar char="•"/>
            </a:pPr>
            <a:r>
              <a:rPr lang="en-US" sz="3400" dirty="0">
                <a:solidFill>
                  <a:srgbClr val="000000"/>
                </a:solidFill>
                <a:latin typeface="Arial" panose="020B0604020202020204" pitchFamily="34" charset="0"/>
              </a:rPr>
              <a:t>There will ideally be an genuine underlying reason for why you want to apply for a role, which may be related to personal reasons or professional reasons, or both </a:t>
            </a:r>
          </a:p>
          <a:p>
            <a:pPr marL="342900" indent="-342900" algn="l">
              <a:buFont typeface="Arial" panose="020B0604020202020204" pitchFamily="34" charset="0"/>
              <a:buChar char="•"/>
            </a:pPr>
            <a:r>
              <a:rPr lang="en-US" sz="3400" dirty="0">
                <a:solidFill>
                  <a:srgbClr val="000000"/>
                </a:solidFill>
                <a:latin typeface="Arial" panose="020B0604020202020204" pitchFamily="34" charset="0"/>
              </a:rPr>
              <a:t>If you are applying for a role because it’s something that you are genuinely interested in, and you express this in your written statement and campaign, your written statement and campaign will be seen as more genuine, honest and trustworthy (note – you don’t have to include any personal/sensitive information in your statement!)</a:t>
            </a:r>
          </a:p>
          <a:p>
            <a:pPr algn="l"/>
            <a:endParaRPr lang="en-US" sz="3400" dirty="0">
              <a:solidFill>
                <a:srgbClr val="000000"/>
              </a:solidFill>
              <a:latin typeface="Arial" panose="020B0604020202020204" pitchFamily="34" charset="0"/>
            </a:endParaRPr>
          </a:p>
          <a:p>
            <a:pPr algn="l"/>
            <a:r>
              <a:rPr lang="en-US" sz="3400" dirty="0">
                <a:solidFill>
                  <a:srgbClr val="000000"/>
                </a:solidFill>
                <a:latin typeface="Arial" panose="020B0604020202020204" pitchFamily="34" charset="0"/>
              </a:rPr>
              <a:t>For example: </a:t>
            </a:r>
          </a:p>
          <a:p>
            <a:pPr algn="l"/>
            <a:r>
              <a:rPr lang="en-US" sz="3400" dirty="0">
                <a:solidFill>
                  <a:srgbClr val="000000"/>
                </a:solidFill>
                <a:latin typeface="Arial" panose="020B0604020202020204" pitchFamily="34" charset="0"/>
              </a:rPr>
              <a:t>- Some students apply for a Liberation Part-Time Officer role because they identify with a particular underrepresented group and from their personal lived experiences, they want to make positive changes for other students who also self-identify with an underrepresented group</a:t>
            </a:r>
          </a:p>
          <a:p>
            <a:pPr algn="l"/>
            <a:r>
              <a:rPr lang="en-US" sz="3400" dirty="0">
                <a:solidFill>
                  <a:srgbClr val="000000"/>
                </a:solidFill>
                <a:latin typeface="Arial" panose="020B0604020202020204" pitchFamily="34" charset="0"/>
              </a:rPr>
              <a:t>- Some students apply to be Education Officer or Postgraduate Officer because they have had a bad experience on their course</a:t>
            </a:r>
          </a:p>
          <a:p>
            <a:pPr algn="l"/>
            <a:endParaRPr lang="en-US" sz="56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674092052"/>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7" y="621788"/>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#2? </a:t>
            </a:r>
          </a:p>
        </p:txBody>
      </p:sp>
      <p:sp>
        <p:nvSpPr>
          <p:cNvPr id="3" name="Subtitle 2"/>
          <p:cNvSpPr>
            <a:spLocks noGrp="1"/>
          </p:cNvSpPr>
          <p:nvPr>
            <p:ph type="subTitle" idx="1"/>
          </p:nvPr>
        </p:nvSpPr>
        <p:spPr>
          <a:xfrm>
            <a:off x="831637" y="1597741"/>
            <a:ext cx="7949898" cy="4829949"/>
          </a:xfrm>
        </p:spPr>
        <p:txBody>
          <a:bodyPr>
            <a:normAutofit/>
          </a:bodyPr>
          <a:lstStyle/>
          <a:p>
            <a:pPr algn="l"/>
            <a:endParaRPr lang="en-US" sz="5600" dirty="0">
              <a:solidFill>
                <a:srgbClr val="000000"/>
              </a:solidFill>
              <a:latin typeface="Arial" panose="020B0604020202020204" pitchFamily="34" charset="0"/>
            </a:endParaRPr>
          </a:p>
          <a:p>
            <a:pPr algn="l"/>
            <a:r>
              <a:rPr lang="en-US" sz="1900" b="1" dirty="0">
                <a:solidFill>
                  <a:srgbClr val="000000"/>
                </a:solidFill>
                <a:latin typeface="Arial" panose="020B0604020202020204" pitchFamily="34" charset="0"/>
              </a:rPr>
              <a:t>If you have no written statement (or photo), students will wonder why you wanted to apply in the first place, and won’t know why they should vote for you!</a:t>
            </a:r>
          </a:p>
          <a:p>
            <a:pPr algn="l"/>
            <a:endParaRPr lang="en-US" sz="1900" dirty="0">
              <a:solidFill>
                <a:srgbClr val="000000"/>
              </a:solidFill>
              <a:latin typeface="Arial" panose="020B0604020202020204" pitchFamily="34" charset="0"/>
            </a:endParaRPr>
          </a:p>
          <a:p>
            <a:pPr algn="l"/>
            <a:r>
              <a:rPr lang="en-US" sz="1900" dirty="0">
                <a:solidFill>
                  <a:srgbClr val="000000"/>
                </a:solidFill>
                <a:latin typeface="Arial" panose="020B0604020202020204" pitchFamily="34" charset="0"/>
              </a:rPr>
              <a:t>Also – if you are elected, when you start your role, you will be able to better plan your work for your role when elected – especially as you will create an Action Plan for your written statement!</a:t>
            </a:r>
          </a:p>
          <a:p>
            <a:pPr algn="l"/>
            <a:endParaRPr lang="en-US" sz="25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73812428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#3? </a:t>
            </a:r>
          </a:p>
        </p:txBody>
      </p:sp>
      <p:sp>
        <p:nvSpPr>
          <p:cNvPr id="3" name="Subtitle 2"/>
          <p:cNvSpPr>
            <a:spLocks noGrp="1"/>
          </p:cNvSpPr>
          <p:nvPr>
            <p:ph type="subTitle" idx="1"/>
          </p:nvPr>
        </p:nvSpPr>
        <p:spPr>
          <a:xfrm>
            <a:off x="831638" y="1647788"/>
            <a:ext cx="7617400" cy="4250503"/>
          </a:xfrm>
        </p:spPr>
        <p:txBody>
          <a:bodyPr>
            <a:normAutofit/>
          </a:bodyPr>
          <a:lstStyle/>
          <a:p>
            <a:pPr algn="l"/>
            <a:r>
              <a:rPr lang="en-US" sz="1400" dirty="0">
                <a:solidFill>
                  <a:srgbClr val="000000"/>
                </a:solidFill>
                <a:latin typeface="Arial" panose="020B0604020202020204" pitchFamily="34" charset="0"/>
              </a:rPr>
              <a:t>When answering the questions that you were asked to think about, you could complete the “Stick Person Exercise” – this may help you to think about them and plan your written statement and campaign.</a:t>
            </a:r>
          </a:p>
          <a:p>
            <a:pPr algn="l"/>
            <a:endParaRPr lang="en-US" sz="1400" dirty="0">
              <a:solidFill>
                <a:srgbClr val="000000"/>
              </a:solidFill>
              <a:latin typeface="Arial" panose="020B0604020202020204" pitchFamily="34" charset="0"/>
            </a:endParaRPr>
          </a:p>
          <a:p>
            <a:pPr algn="l"/>
            <a:r>
              <a:rPr lang="en-US" sz="1400" dirty="0">
                <a:solidFill>
                  <a:srgbClr val="000000"/>
                </a:solidFill>
                <a:latin typeface="Arial" panose="020B0604020202020204" pitchFamily="34" charset="0"/>
              </a:rPr>
              <a:t>For this exercise:</a:t>
            </a:r>
          </a:p>
          <a:p>
            <a:pPr marL="457200" indent="-457200" algn="l">
              <a:buAutoNum type="arabicParenR"/>
            </a:pPr>
            <a:r>
              <a:rPr lang="en-US" sz="1400" dirty="0">
                <a:solidFill>
                  <a:srgbClr val="000000"/>
                </a:solidFill>
                <a:latin typeface="Arial" panose="020B0604020202020204" pitchFamily="34" charset="0"/>
              </a:rPr>
              <a:t>Draw a stick person (you) in the middle of a sheet of paper</a:t>
            </a:r>
          </a:p>
          <a:p>
            <a:pPr marL="457200" indent="-457200" algn="l">
              <a:buAutoNum type="arabicParenR"/>
            </a:pPr>
            <a:r>
              <a:rPr lang="en-US" sz="1400" dirty="0">
                <a:solidFill>
                  <a:srgbClr val="000000"/>
                </a:solidFill>
                <a:latin typeface="Arial" panose="020B0604020202020204" pitchFamily="34" charset="0"/>
              </a:rPr>
              <a:t>Write (or draw!) around the stick person your answers to your questions</a:t>
            </a:r>
          </a:p>
          <a:p>
            <a:pPr algn="l"/>
            <a:endParaRPr lang="en-US" sz="2200" dirty="0">
              <a:solidFill>
                <a:srgbClr val="000000"/>
              </a:solidFill>
              <a:latin typeface="Arial" panose="020B0604020202020204" pitchFamily="34" charset="0"/>
            </a:endParaRP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7" name="Picture 2" descr="How To Draw Diversity in Your Stick Figures — Kat Haugh"/>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16940" t="5027" r="22753" b="65420"/>
          <a:stretch/>
        </p:blipFill>
        <p:spPr bwMode="auto">
          <a:xfrm>
            <a:off x="1220915" y="4311652"/>
            <a:ext cx="6658577" cy="1680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763041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additive="base">
                                        <p:cTn id="3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#4? </a:t>
            </a:r>
          </a:p>
        </p:txBody>
      </p:sp>
      <p:sp>
        <p:nvSpPr>
          <p:cNvPr id="3" name="Subtitle 2"/>
          <p:cNvSpPr>
            <a:spLocks noGrp="1"/>
          </p:cNvSpPr>
          <p:nvPr>
            <p:ph type="subTitle" idx="1"/>
          </p:nvPr>
        </p:nvSpPr>
        <p:spPr>
          <a:xfrm>
            <a:off x="831638" y="1647788"/>
            <a:ext cx="7617400" cy="4250503"/>
          </a:xfrm>
        </p:spPr>
        <p:txBody>
          <a:bodyPr>
            <a:normAutofit/>
          </a:bodyPr>
          <a:lstStyle/>
          <a:p>
            <a:pPr algn="l"/>
            <a:r>
              <a:rPr lang="en-US" sz="1600" b="1" dirty="0">
                <a:solidFill>
                  <a:srgbClr val="000000"/>
                </a:solidFill>
                <a:latin typeface="Arial" panose="020B0604020202020204" pitchFamily="34" charset="0"/>
              </a:rPr>
              <a:t>Example of a simple stick-person exercise:</a:t>
            </a:r>
          </a:p>
          <a:p>
            <a:pPr algn="l"/>
            <a:endParaRPr lang="en-US" sz="2200" dirty="0">
              <a:solidFill>
                <a:srgbClr val="000000"/>
              </a:solidFill>
              <a:latin typeface="Arial" panose="020B0604020202020204" pitchFamily="34" charset="0"/>
            </a:endParaRP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7" name="Picture 2" descr="How To Draw Diversity in Your Stick Figures — Kat Haugh"/>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34830" t="5694" r="57634" b="65420"/>
          <a:stretch/>
        </p:blipFill>
        <p:spPr bwMode="auto">
          <a:xfrm>
            <a:off x="3896496" y="3090544"/>
            <a:ext cx="779611" cy="1539122"/>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p:cNvCxnSpPr/>
          <p:nvPr/>
        </p:nvCxnSpPr>
        <p:spPr>
          <a:xfrm flipH="1" flipV="1">
            <a:off x="2865025" y="3030393"/>
            <a:ext cx="1039709" cy="7384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4323623" y="2571141"/>
            <a:ext cx="8434" cy="6372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4626114" y="3127538"/>
            <a:ext cx="980302" cy="4613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3251491" y="4610105"/>
            <a:ext cx="719147" cy="10713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4735982" y="4126519"/>
            <a:ext cx="1022766" cy="3260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4511958" y="4618861"/>
            <a:ext cx="809154" cy="9496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2729708" y="4155990"/>
            <a:ext cx="1177655" cy="296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55977" y="4202732"/>
            <a:ext cx="2163066"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The government makes me angry because of the cost of living crisis</a:t>
            </a:r>
          </a:p>
        </p:txBody>
      </p:sp>
      <p:sp>
        <p:nvSpPr>
          <p:cNvPr id="19" name="TextBox 18"/>
          <p:cNvSpPr txBox="1"/>
          <p:nvPr/>
        </p:nvSpPr>
        <p:spPr>
          <a:xfrm>
            <a:off x="1359242" y="2755005"/>
            <a:ext cx="1823409"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I really care about the Black student experience </a:t>
            </a:r>
          </a:p>
        </p:txBody>
      </p:sp>
      <p:sp>
        <p:nvSpPr>
          <p:cNvPr id="21" name="TextBox 20"/>
          <p:cNvSpPr txBox="1"/>
          <p:nvPr/>
        </p:nvSpPr>
        <p:spPr>
          <a:xfrm>
            <a:off x="3050935" y="2131271"/>
            <a:ext cx="2707813" cy="523220"/>
          </a:xfrm>
          <a:prstGeom prst="rect">
            <a:avLst/>
          </a:prstGeom>
          <a:noFill/>
        </p:spPr>
        <p:txBody>
          <a:bodyPr wrap="square" rtlCol="0">
            <a:spAutoFit/>
          </a:bodyPr>
          <a:lstStyle/>
          <a:p>
            <a:pPr algn="ctr"/>
            <a:r>
              <a:rPr lang="en-GB" sz="1400" dirty="0">
                <a:latin typeface="Arial" panose="020B0604020202020204" pitchFamily="34" charset="0"/>
                <a:cs typeface="Arial" panose="020B0604020202020204" pitchFamily="34" charset="0"/>
              </a:rPr>
              <a:t>Climate change is important as it’s related to decolonisation</a:t>
            </a:r>
          </a:p>
        </p:txBody>
      </p:sp>
      <p:sp>
        <p:nvSpPr>
          <p:cNvPr id="23" name="TextBox 22"/>
          <p:cNvSpPr txBox="1"/>
          <p:nvPr/>
        </p:nvSpPr>
        <p:spPr>
          <a:xfrm>
            <a:off x="5570612" y="2869503"/>
            <a:ext cx="2799031"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My family, flatmates and friends are important to me as they help my wellbeing positively</a:t>
            </a:r>
          </a:p>
        </p:txBody>
      </p:sp>
      <p:sp>
        <p:nvSpPr>
          <p:cNvPr id="25" name="TextBox 24"/>
          <p:cNvSpPr txBox="1"/>
          <p:nvPr/>
        </p:nvSpPr>
        <p:spPr>
          <a:xfrm>
            <a:off x="2103082" y="5650459"/>
            <a:ext cx="2084173"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The University makes me angry because they never listen to students</a:t>
            </a:r>
          </a:p>
        </p:txBody>
      </p:sp>
      <p:sp>
        <p:nvSpPr>
          <p:cNvPr id="36" name="TextBox 35"/>
          <p:cNvSpPr txBox="1"/>
          <p:nvPr/>
        </p:nvSpPr>
        <p:spPr>
          <a:xfrm>
            <a:off x="5705864" y="4230009"/>
            <a:ext cx="2960341" cy="523220"/>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Money issues of students are important</a:t>
            </a:r>
          </a:p>
        </p:txBody>
      </p:sp>
      <p:cxnSp>
        <p:nvCxnSpPr>
          <p:cNvPr id="38" name="Straight Arrow Connector 37"/>
          <p:cNvCxnSpPr/>
          <p:nvPr/>
        </p:nvCxnSpPr>
        <p:spPr>
          <a:xfrm flipV="1">
            <a:off x="6517046" y="2509779"/>
            <a:ext cx="453081" cy="42286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352949" y="2047921"/>
            <a:ext cx="2412111" cy="523220"/>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Affordable social opportunities are important</a:t>
            </a:r>
          </a:p>
        </p:txBody>
      </p:sp>
      <p:cxnSp>
        <p:nvCxnSpPr>
          <p:cNvPr id="41" name="Straight Arrow Connector 40"/>
          <p:cNvCxnSpPr/>
          <p:nvPr/>
        </p:nvCxnSpPr>
        <p:spPr>
          <a:xfrm flipH="1" flipV="1">
            <a:off x="1651419" y="2509779"/>
            <a:ext cx="160961" cy="2452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529907" y="2295739"/>
            <a:ext cx="2155934"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Black Voices Campaign</a:t>
            </a:r>
          </a:p>
        </p:txBody>
      </p:sp>
      <p:sp>
        <p:nvSpPr>
          <p:cNvPr id="45" name="TextBox 44"/>
          <p:cNvSpPr txBox="1"/>
          <p:nvPr/>
        </p:nvSpPr>
        <p:spPr>
          <a:xfrm>
            <a:off x="5282030" y="5425645"/>
            <a:ext cx="2141837"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I love taking photos </a:t>
            </a:r>
          </a:p>
        </p:txBody>
      </p:sp>
    </p:spTree>
    <p:extLst>
      <p:ext uri="{BB962C8B-B14F-4D97-AF65-F5344CB8AC3E}">
        <p14:creationId xmlns:p14="http://schemas.microsoft.com/office/powerpoint/2010/main" val="1356265036"/>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ppt_x"/>
                                          </p:val>
                                        </p:tav>
                                        <p:tav tm="100000">
                                          <p:val>
                                            <p:strVal val="#ppt_x"/>
                                          </p:val>
                                        </p:tav>
                                      </p:tavLst>
                                    </p:anim>
                                    <p:anim calcmode="lin" valueType="num">
                                      <p:cBhvr additive="base">
                                        <p:cTn id="3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23">
                                            <p:txEl>
                                              <p:pRg st="0" end="0"/>
                                            </p:txEl>
                                          </p:spTgt>
                                        </p:tgtEl>
                                        <p:attrNameLst>
                                          <p:attrName>style.visibility</p:attrName>
                                        </p:attrNameLst>
                                      </p:cBhvr>
                                      <p:to>
                                        <p:strVal val="visible"/>
                                      </p:to>
                                    </p:set>
                                    <p:anim calcmode="lin" valueType="num">
                                      <p:cBhvr additive="base">
                                        <p:cTn id="43"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8"/>
                                        </p:tgtEl>
                                        <p:attrNameLst>
                                          <p:attrName>style.visibility</p:attrName>
                                        </p:attrNameLst>
                                      </p:cBhvr>
                                      <p:to>
                                        <p:strVal val="visible"/>
                                      </p:to>
                                    </p:set>
                                    <p:anim calcmode="lin" valueType="num">
                                      <p:cBhvr additive="base">
                                        <p:cTn id="49" dur="500" fill="hold"/>
                                        <p:tgtEl>
                                          <p:spTgt spid="38"/>
                                        </p:tgtEl>
                                        <p:attrNameLst>
                                          <p:attrName>ppt_x</p:attrName>
                                        </p:attrNameLst>
                                      </p:cBhvr>
                                      <p:tavLst>
                                        <p:tav tm="0">
                                          <p:val>
                                            <p:strVal val="#ppt_x"/>
                                          </p:val>
                                        </p:tav>
                                        <p:tav tm="100000">
                                          <p:val>
                                            <p:strVal val="#ppt_x"/>
                                          </p:val>
                                        </p:tav>
                                      </p:tavLst>
                                    </p:anim>
                                    <p:anim calcmode="lin" valueType="num">
                                      <p:cBhvr additive="base">
                                        <p:cTn id="50"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9">
                                            <p:txEl>
                                              <p:pRg st="0" end="0"/>
                                            </p:txEl>
                                          </p:spTgt>
                                        </p:tgtEl>
                                        <p:attrNameLst>
                                          <p:attrName>style.visibility</p:attrName>
                                        </p:attrNameLst>
                                      </p:cBhvr>
                                      <p:to>
                                        <p:strVal val="visible"/>
                                      </p:to>
                                    </p:set>
                                    <p:anim calcmode="lin" valueType="num">
                                      <p:cBhvr additive="base">
                                        <p:cTn id="55"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6">
                                            <p:txEl>
                                              <p:pRg st="0" end="0"/>
                                            </p:txEl>
                                          </p:spTgt>
                                        </p:tgtEl>
                                        <p:attrNameLst>
                                          <p:attrName>style.visibility</p:attrName>
                                        </p:attrNameLst>
                                      </p:cBhvr>
                                      <p:to>
                                        <p:strVal val="visible"/>
                                      </p:to>
                                    </p:set>
                                    <p:anim calcmode="lin" valueType="num">
                                      <p:cBhvr additive="base">
                                        <p:cTn id="61"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500" fill="hold"/>
                                        <p:tgtEl>
                                          <p:spTgt spid="15"/>
                                        </p:tgtEl>
                                        <p:attrNameLst>
                                          <p:attrName>ppt_x</p:attrName>
                                        </p:attrNameLst>
                                      </p:cBhvr>
                                      <p:tavLst>
                                        <p:tav tm="0">
                                          <p:val>
                                            <p:strVal val="#ppt_x"/>
                                          </p:val>
                                        </p:tav>
                                        <p:tav tm="100000">
                                          <p:val>
                                            <p:strVal val="#ppt_x"/>
                                          </p:val>
                                        </p:tav>
                                      </p:tavLst>
                                    </p:anim>
                                    <p:anim calcmode="lin" valueType="num">
                                      <p:cBhvr additive="base">
                                        <p:cTn id="6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16"/>
                                        </p:tgtEl>
                                        <p:attrNameLst>
                                          <p:attrName>style.visibility</p:attrName>
                                        </p:attrNameLst>
                                      </p:cBhvr>
                                      <p:to>
                                        <p:strVal val="visible"/>
                                      </p:to>
                                    </p:set>
                                    <p:anim calcmode="lin" valueType="num">
                                      <p:cBhvr additive="base">
                                        <p:cTn id="73" dur="500" fill="hold"/>
                                        <p:tgtEl>
                                          <p:spTgt spid="16"/>
                                        </p:tgtEl>
                                        <p:attrNameLst>
                                          <p:attrName>ppt_x</p:attrName>
                                        </p:attrNameLst>
                                      </p:cBhvr>
                                      <p:tavLst>
                                        <p:tav tm="0">
                                          <p:val>
                                            <p:strVal val="#ppt_x"/>
                                          </p:val>
                                        </p:tav>
                                        <p:tav tm="100000">
                                          <p:val>
                                            <p:strVal val="#ppt_x"/>
                                          </p:val>
                                        </p:tav>
                                      </p:tavLst>
                                    </p:anim>
                                    <p:anim calcmode="lin" valueType="num">
                                      <p:cBhvr additive="base">
                                        <p:cTn id="7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45">
                                            <p:txEl>
                                              <p:pRg st="0" end="0"/>
                                            </p:txEl>
                                          </p:spTgt>
                                        </p:tgtEl>
                                        <p:attrNameLst>
                                          <p:attrName>style.visibility</p:attrName>
                                        </p:attrNameLst>
                                      </p:cBhvr>
                                      <p:to>
                                        <p:strVal val="visible"/>
                                      </p:to>
                                    </p:set>
                                    <p:anim calcmode="lin" valueType="num">
                                      <p:cBhvr additive="base">
                                        <p:cTn id="79"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4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14"/>
                                        </p:tgtEl>
                                        <p:attrNameLst>
                                          <p:attrName>style.visibility</p:attrName>
                                        </p:attrNameLst>
                                      </p:cBhvr>
                                      <p:to>
                                        <p:strVal val="visible"/>
                                      </p:to>
                                    </p:set>
                                    <p:anim calcmode="lin" valueType="num">
                                      <p:cBhvr additive="base">
                                        <p:cTn id="85" dur="500" fill="hold"/>
                                        <p:tgtEl>
                                          <p:spTgt spid="14"/>
                                        </p:tgtEl>
                                        <p:attrNameLst>
                                          <p:attrName>ppt_x</p:attrName>
                                        </p:attrNameLst>
                                      </p:cBhvr>
                                      <p:tavLst>
                                        <p:tav tm="0">
                                          <p:val>
                                            <p:strVal val="#ppt_x"/>
                                          </p:val>
                                        </p:tav>
                                        <p:tav tm="100000">
                                          <p:val>
                                            <p:strVal val="#ppt_x"/>
                                          </p:val>
                                        </p:tav>
                                      </p:tavLst>
                                    </p:anim>
                                    <p:anim calcmode="lin" valueType="num">
                                      <p:cBhvr additive="base">
                                        <p:cTn id="8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25">
                                            <p:txEl>
                                              <p:pRg st="0" end="0"/>
                                            </p:txEl>
                                          </p:spTgt>
                                        </p:tgtEl>
                                        <p:attrNameLst>
                                          <p:attrName>style.visibility</p:attrName>
                                        </p:attrNameLst>
                                      </p:cBhvr>
                                      <p:to>
                                        <p:strVal val="visible"/>
                                      </p:to>
                                    </p:set>
                                    <p:anim calcmode="lin" valueType="num">
                                      <p:cBhvr additive="base">
                                        <p:cTn id="91"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2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17"/>
                                        </p:tgtEl>
                                        <p:attrNameLst>
                                          <p:attrName>style.visibility</p:attrName>
                                        </p:attrNameLst>
                                      </p:cBhvr>
                                      <p:to>
                                        <p:strVal val="visible"/>
                                      </p:to>
                                    </p:set>
                                    <p:anim calcmode="lin" valueType="num">
                                      <p:cBhvr additive="base">
                                        <p:cTn id="97" dur="500" fill="hold"/>
                                        <p:tgtEl>
                                          <p:spTgt spid="17"/>
                                        </p:tgtEl>
                                        <p:attrNameLst>
                                          <p:attrName>ppt_x</p:attrName>
                                        </p:attrNameLst>
                                      </p:cBhvr>
                                      <p:tavLst>
                                        <p:tav tm="0">
                                          <p:val>
                                            <p:strVal val="#ppt_x"/>
                                          </p:val>
                                        </p:tav>
                                        <p:tav tm="100000">
                                          <p:val>
                                            <p:strVal val="#ppt_x"/>
                                          </p:val>
                                        </p:tav>
                                      </p:tavLst>
                                    </p:anim>
                                    <p:anim calcmode="lin" valueType="num">
                                      <p:cBhvr additive="base">
                                        <p:cTn id="9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grpId="0" nodeType="clickEffect">
                                  <p:stCondLst>
                                    <p:cond delay="0"/>
                                  </p:stCondLst>
                                  <p:childTnLst>
                                    <p:set>
                                      <p:cBhvr>
                                        <p:cTn id="102" dur="1" fill="hold">
                                          <p:stCondLst>
                                            <p:cond delay="0"/>
                                          </p:stCondLst>
                                        </p:cTn>
                                        <p:tgtEl>
                                          <p:spTgt spid="9"/>
                                        </p:tgtEl>
                                        <p:attrNameLst>
                                          <p:attrName>style.visibility</p:attrName>
                                        </p:attrNameLst>
                                      </p:cBhvr>
                                      <p:to>
                                        <p:strVal val="visible"/>
                                      </p:to>
                                    </p:set>
                                    <p:anim calcmode="lin" valueType="num">
                                      <p:cBhvr additive="base">
                                        <p:cTn id="103" dur="500" fill="hold"/>
                                        <p:tgtEl>
                                          <p:spTgt spid="9"/>
                                        </p:tgtEl>
                                        <p:attrNameLst>
                                          <p:attrName>ppt_x</p:attrName>
                                        </p:attrNameLst>
                                      </p:cBhvr>
                                      <p:tavLst>
                                        <p:tav tm="0">
                                          <p:val>
                                            <p:strVal val="#ppt_x"/>
                                          </p:val>
                                        </p:tav>
                                        <p:tav tm="100000">
                                          <p:val>
                                            <p:strVal val="#ppt_x"/>
                                          </p:val>
                                        </p:tav>
                                      </p:tavLst>
                                    </p:anim>
                                    <p:anim calcmode="lin" valueType="num">
                                      <p:cBhvr additive="base">
                                        <p:cTn id="10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nodeType="clickEffect">
                                  <p:stCondLst>
                                    <p:cond delay="0"/>
                                  </p:stCondLst>
                                  <p:childTnLst>
                                    <p:set>
                                      <p:cBhvr>
                                        <p:cTn id="108" dur="1" fill="hold">
                                          <p:stCondLst>
                                            <p:cond delay="0"/>
                                          </p:stCondLst>
                                        </p:cTn>
                                        <p:tgtEl>
                                          <p:spTgt spid="6"/>
                                        </p:tgtEl>
                                        <p:attrNameLst>
                                          <p:attrName>style.visibility</p:attrName>
                                        </p:attrNameLst>
                                      </p:cBhvr>
                                      <p:to>
                                        <p:strVal val="visible"/>
                                      </p:to>
                                    </p:set>
                                    <p:anim calcmode="lin" valueType="num">
                                      <p:cBhvr additive="base">
                                        <p:cTn id="109" dur="500" fill="hold"/>
                                        <p:tgtEl>
                                          <p:spTgt spid="6"/>
                                        </p:tgtEl>
                                        <p:attrNameLst>
                                          <p:attrName>ppt_x</p:attrName>
                                        </p:attrNameLst>
                                      </p:cBhvr>
                                      <p:tavLst>
                                        <p:tav tm="0">
                                          <p:val>
                                            <p:strVal val="#ppt_x"/>
                                          </p:val>
                                        </p:tav>
                                        <p:tav tm="100000">
                                          <p:val>
                                            <p:strVal val="#ppt_x"/>
                                          </p:val>
                                        </p:tav>
                                      </p:tavLst>
                                    </p:anim>
                                    <p:anim calcmode="lin" valueType="num">
                                      <p:cBhvr additive="base">
                                        <p:cTn id="11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2" presetClass="entr" presetSubtype="4" fill="hold" nodeType="clickEffect">
                                  <p:stCondLst>
                                    <p:cond delay="0"/>
                                  </p:stCondLst>
                                  <p:childTnLst>
                                    <p:set>
                                      <p:cBhvr>
                                        <p:cTn id="114" dur="1" fill="hold">
                                          <p:stCondLst>
                                            <p:cond delay="0"/>
                                          </p:stCondLst>
                                        </p:cTn>
                                        <p:tgtEl>
                                          <p:spTgt spid="19">
                                            <p:txEl>
                                              <p:pRg st="0" end="0"/>
                                            </p:txEl>
                                          </p:spTgt>
                                        </p:tgtEl>
                                        <p:attrNameLst>
                                          <p:attrName>style.visibility</p:attrName>
                                        </p:attrNameLst>
                                      </p:cBhvr>
                                      <p:to>
                                        <p:strVal val="visible"/>
                                      </p:to>
                                    </p:set>
                                    <p:anim calcmode="lin" valueType="num">
                                      <p:cBhvr additive="base">
                                        <p:cTn id="115"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116" dur="500" fill="hold"/>
                                        <p:tgtEl>
                                          <p:spTgt spid="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2" presetClass="entr" presetSubtype="4" fill="hold" nodeType="clickEffect">
                                  <p:stCondLst>
                                    <p:cond delay="0"/>
                                  </p:stCondLst>
                                  <p:childTnLst>
                                    <p:set>
                                      <p:cBhvr>
                                        <p:cTn id="120" dur="1" fill="hold">
                                          <p:stCondLst>
                                            <p:cond delay="0"/>
                                          </p:stCondLst>
                                        </p:cTn>
                                        <p:tgtEl>
                                          <p:spTgt spid="41"/>
                                        </p:tgtEl>
                                        <p:attrNameLst>
                                          <p:attrName>style.visibility</p:attrName>
                                        </p:attrNameLst>
                                      </p:cBhvr>
                                      <p:to>
                                        <p:strVal val="visible"/>
                                      </p:to>
                                    </p:set>
                                    <p:anim calcmode="lin" valueType="num">
                                      <p:cBhvr additive="base">
                                        <p:cTn id="121" dur="500" fill="hold"/>
                                        <p:tgtEl>
                                          <p:spTgt spid="41"/>
                                        </p:tgtEl>
                                        <p:attrNameLst>
                                          <p:attrName>ppt_x</p:attrName>
                                        </p:attrNameLst>
                                      </p:cBhvr>
                                      <p:tavLst>
                                        <p:tav tm="0">
                                          <p:val>
                                            <p:strVal val="#ppt_x"/>
                                          </p:val>
                                        </p:tav>
                                        <p:tav tm="100000">
                                          <p:val>
                                            <p:strVal val="#ppt_x"/>
                                          </p:val>
                                        </p:tav>
                                      </p:tavLst>
                                    </p:anim>
                                    <p:anim calcmode="lin" valueType="num">
                                      <p:cBhvr additive="base">
                                        <p:cTn id="122"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123" fill="hold">
                      <p:stCondLst>
                        <p:cond delay="indefinite"/>
                      </p:stCondLst>
                      <p:childTnLst>
                        <p:par>
                          <p:cTn id="124" fill="hold">
                            <p:stCondLst>
                              <p:cond delay="0"/>
                            </p:stCondLst>
                            <p:childTnLst>
                              <p:par>
                                <p:cTn id="125" presetID="2" presetClass="entr" presetSubtype="4" fill="hold" grpId="0" nodeType="clickEffect">
                                  <p:stCondLst>
                                    <p:cond delay="0"/>
                                  </p:stCondLst>
                                  <p:childTnLst>
                                    <p:set>
                                      <p:cBhvr>
                                        <p:cTn id="126" dur="1" fill="hold">
                                          <p:stCondLst>
                                            <p:cond delay="0"/>
                                          </p:stCondLst>
                                        </p:cTn>
                                        <p:tgtEl>
                                          <p:spTgt spid="44"/>
                                        </p:tgtEl>
                                        <p:attrNameLst>
                                          <p:attrName>style.visibility</p:attrName>
                                        </p:attrNameLst>
                                      </p:cBhvr>
                                      <p:to>
                                        <p:strVal val="visible"/>
                                      </p:to>
                                    </p:set>
                                    <p:anim calcmode="lin" valueType="num">
                                      <p:cBhvr additive="base">
                                        <p:cTn id="127" dur="500" fill="hold"/>
                                        <p:tgtEl>
                                          <p:spTgt spid="44"/>
                                        </p:tgtEl>
                                        <p:attrNameLst>
                                          <p:attrName>ppt_x</p:attrName>
                                        </p:attrNameLst>
                                      </p:cBhvr>
                                      <p:tavLst>
                                        <p:tav tm="0">
                                          <p:val>
                                            <p:strVal val="#ppt_x"/>
                                          </p:val>
                                        </p:tav>
                                        <p:tav tm="100000">
                                          <p:val>
                                            <p:strVal val="#ppt_x"/>
                                          </p:val>
                                        </p:tav>
                                      </p:tavLst>
                                    </p:anim>
                                    <p:anim calcmode="lin" valueType="num">
                                      <p:cBhvr additive="base">
                                        <p:cTn id="12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21" grpId="0"/>
      <p:bldP spid="4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573172" y="540917"/>
            <a:ext cx="8432398" cy="899636"/>
          </a:xfrm>
        </p:spPr>
        <p:txBody>
          <a:bodyPr>
            <a:normAutofit fontScale="90000"/>
          </a:bodyPr>
          <a:lstStyle/>
          <a:p>
            <a:pPr algn="l"/>
            <a:r>
              <a:rPr lang="en-US" altLang="en-US" sz="5400" b="1" dirty="0">
                <a:solidFill>
                  <a:srgbClr val="221C35"/>
                </a:solidFill>
                <a:latin typeface="Arial" panose="020B0604020202020204" pitchFamily="34" charset="0"/>
                <a:cs typeface="Arial" panose="020B0604020202020204" pitchFamily="34" charset="0"/>
              </a:rPr>
              <a:t>Planning Your Campaign #1</a:t>
            </a:r>
            <a:endParaRPr lang="en-GB" altLang="en-US" sz="5400" b="1"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8" name="Rectangle 7"/>
          <p:cNvSpPr/>
          <p:nvPr/>
        </p:nvSpPr>
        <p:spPr>
          <a:xfrm>
            <a:off x="763903" y="1362728"/>
            <a:ext cx="7969114" cy="3662541"/>
          </a:xfrm>
          <a:prstGeom prst="rect">
            <a:avLst/>
          </a:prstGeom>
        </p:spPr>
        <p:txBody>
          <a:bodyPr wrap="square">
            <a:spAutoFit/>
          </a:bodyPr>
          <a:lstStyle/>
          <a:p>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When you have completed the “Stick Person Exercise”, you can start to write your written statement and plan your campaign</a:t>
            </a:r>
          </a:p>
          <a:p>
            <a:pPr marL="285750" indent="-285750">
              <a:buFont typeface="Arial" panose="020B0604020202020204" pitchFamily="34" charset="0"/>
              <a:buChar char="•"/>
            </a:pPr>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Your campaign plan may include how you will reach out to students – there’s lots of ways you can do this, and further guidance on this is covered in the remaining slides of this document</a:t>
            </a:r>
          </a:p>
          <a:p>
            <a:pPr marL="285750" indent="-285750">
              <a:buFont typeface="Arial" panose="020B0604020202020204" pitchFamily="34" charset="0"/>
              <a:buChar char="•"/>
            </a:pPr>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If you would like to find out more what the Guild has already done for your ideas, and/or what feedback students have raised, you can refer to the “Useful Information For Your Written Statement” document on the elections webpage.</a:t>
            </a:r>
          </a:p>
          <a:p>
            <a:r>
              <a:rPr lang="en-US" sz="1400" dirty="0">
                <a:solidFill>
                  <a:srgbClr val="000000"/>
                </a:solidFill>
                <a:latin typeface="Arial" panose="020B0604020202020204" pitchFamily="34" charset="0"/>
              </a:rPr>
              <a:t> </a:t>
            </a:r>
          </a:p>
          <a:p>
            <a:pPr marL="285750" indent="-285750">
              <a:buFont typeface="Arial" panose="020B0604020202020204" pitchFamily="34" charset="0"/>
              <a:buChar char="•"/>
            </a:pPr>
            <a:r>
              <a:rPr lang="en-US" sz="1400" dirty="0">
                <a:solidFill>
                  <a:srgbClr val="000000"/>
                </a:solidFill>
                <a:latin typeface="Arial" panose="020B0604020202020204" pitchFamily="34" charset="0"/>
              </a:rPr>
              <a:t>In the above document, you can also find contact details for people you can talk to in the Guild and NUS about relevant topics and issues</a:t>
            </a:r>
          </a:p>
          <a:p>
            <a:r>
              <a:rPr lang="en-US" sz="1600" dirty="0">
                <a:solidFill>
                  <a:srgbClr val="000000"/>
                </a:solidFill>
                <a:latin typeface="Arial" panose="020B0604020202020204" pitchFamily="34" charset="0"/>
              </a:rPr>
              <a:t> </a:t>
            </a:r>
          </a:p>
          <a:p>
            <a:endParaRPr lang="en-US" sz="1600" dirty="0">
              <a:solidFill>
                <a:srgbClr val="000000"/>
              </a:solidFill>
              <a:latin typeface="Arial" panose="020B0604020202020204" pitchFamily="34" charset="0"/>
            </a:endParaRPr>
          </a:p>
          <a:p>
            <a:endParaRPr lang="en-GB" dirty="0"/>
          </a:p>
        </p:txBody>
      </p:sp>
    </p:spTree>
    <p:extLst>
      <p:ext uri="{BB962C8B-B14F-4D97-AF65-F5344CB8AC3E}">
        <p14:creationId xmlns:p14="http://schemas.microsoft.com/office/powerpoint/2010/main" val="4169695663"/>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 calcmode="lin" valueType="num">
                                      <p:cBhvr additive="base">
                                        <p:cTn id="19"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 calcmode="lin" valueType="num">
                                      <p:cBhvr additive="base">
                                        <p:cTn id="25"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6" end="6"/>
                                            </p:txEl>
                                          </p:spTgt>
                                        </p:tgtEl>
                                        <p:attrNameLst>
                                          <p:attrName>style.visibility</p:attrName>
                                        </p:attrNameLst>
                                      </p:cBhvr>
                                      <p:to>
                                        <p:strVal val="visible"/>
                                      </p:to>
                                    </p:set>
                                    <p:anim calcmode="lin" valueType="num">
                                      <p:cBhvr additive="base">
                                        <p:cTn id="31"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xEl>
                                              <p:pRg st="7" end="7"/>
                                            </p:txEl>
                                          </p:spTgt>
                                        </p:tgtEl>
                                        <p:attrNameLst>
                                          <p:attrName>style.visibility</p:attrName>
                                        </p:attrNameLst>
                                      </p:cBhvr>
                                      <p:to>
                                        <p:strVal val="visible"/>
                                      </p:to>
                                    </p:set>
                                    <p:anim calcmode="lin" valueType="num">
                                      <p:cBhvr additive="base">
                                        <p:cTn id="37"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8">
                                            <p:txEl>
                                              <p:pRg st="8" end="8"/>
                                            </p:txEl>
                                          </p:spTgt>
                                        </p:tgtEl>
                                        <p:attrNameLst>
                                          <p:attrName>style.visibility</p:attrName>
                                        </p:attrNameLst>
                                      </p:cBhvr>
                                      <p:to>
                                        <p:strVal val="visible"/>
                                      </p:to>
                                    </p:set>
                                    <p:anim calcmode="lin" valueType="num">
                                      <p:cBhvr additive="base">
                                        <p:cTn id="43"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01362" y="599540"/>
            <a:ext cx="8699157" cy="899636"/>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Planning Your Campaign #2</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Rectangle 6"/>
          <p:cNvSpPr/>
          <p:nvPr/>
        </p:nvSpPr>
        <p:spPr>
          <a:xfrm>
            <a:off x="876974" y="1635623"/>
            <a:ext cx="7296512" cy="2523768"/>
          </a:xfrm>
          <a:prstGeom prst="rect">
            <a:avLst/>
          </a:prstGeom>
        </p:spPr>
        <p:txBody>
          <a:bodyPr wrap="square">
            <a:spAutoFit/>
          </a:bodyPr>
          <a:lstStyle/>
          <a:p>
            <a:pPr fontAlgn="base"/>
            <a:r>
              <a:rPr lang="en-US" sz="1400" b="1" dirty="0">
                <a:latin typeface="Arial" panose="020B0604020202020204" pitchFamily="34" charset="0"/>
                <a:cs typeface="Arial" panose="020B0604020202020204" pitchFamily="34" charset="0"/>
              </a:rPr>
              <a:t>It may be helpful to set SMART goals for your campaign – this will help you plan your time, both during your campaign, and if you are successful:</a:t>
            </a:r>
          </a:p>
          <a:p>
            <a:pPr fontAlgn="base"/>
            <a:endParaRPr lang="en-US" sz="14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S</a:t>
            </a:r>
            <a:r>
              <a:rPr lang="en-US" sz="1400" dirty="0">
                <a:latin typeface="Arial" panose="020B0604020202020204" pitchFamily="34" charset="0"/>
                <a:cs typeface="Arial" panose="020B0604020202020204" pitchFamily="34" charset="0"/>
              </a:rPr>
              <a:t>pecific</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M</a:t>
            </a:r>
            <a:r>
              <a:rPr lang="en-US" sz="1400" dirty="0">
                <a:latin typeface="Arial" panose="020B0604020202020204" pitchFamily="34" charset="0"/>
                <a:cs typeface="Arial" panose="020B0604020202020204" pitchFamily="34" charset="0"/>
              </a:rPr>
              <a:t>easurable</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A</a:t>
            </a:r>
            <a:r>
              <a:rPr lang="en-US" sz="1400" dirty="0">
                <a:latin typeface="Arial" panose="020B0604020202020204" pitchFamily="34" charset="0"/>
                <a:cs typeface="Arial" panose="020B0604020202020204" pitchFamily="34" charset="0"/>
              </a:rPr>
              <a:t>chievable </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R</a:t>
            </a:r>
            <a:r>
              <a:rPr lang="en-US" sz="1400" dirty="0">
                <a:latin typeface="Arial" panose="020B0604020202020204" pitchFamily="34" charset="0"/>
                <a:cs typeface="Arial" panose="020B0604020202020204" pitchFamily="34" charset="0"/>
              </a:rPr>
              <a:t>ealistic</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T</a:t>
            </a:r>
            <a:r>
              <a:rPr lang="en-US" sz="1400" dirty="0">
                <a:latin typeface="Arial" panose="020B0604020202020204" pitchFamily="34" charset="0"/>
                <a:cs typeface="Arial" panose="020B0604020202020204" pitchFamily="34" charset="0"/>
              </a:rPr>
              <a:t>ime-Bound</a:t>
            </a:r>
          </a:p>
          <a:p>
            <a:pPr marL="457200" indent="-457200" fontAlgn="base">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fontAlgn="base"/>
            <a:r>
              <a:rPr lang="en-US" sz="1400" dirty="0">
                <a:latin typeface="Arial" panose="020B0604020202020204" pitchFamily="34" charset="0"/>
                <a:cs typeface="Arial" panose="020B0604020202020204" pitchFamily="34" charset="0"/>
                <a:hlinkClick r:id="rId4"/>
              </a:rPr>
              <a:t>Further guidance on smart goals can be found here</a:t>
            </a:r>
            <a:endParaRPr lang="en-US" sz="1400" dirty="0">
              <a:latin typeface="Arial" panose="020B0604020202020204" pitchFamily="34" charset="0"/>
              <a:cs typeface="Arial" panose="020B0604020202020204" pitchFamily="34" charset="0"/>
            </a:endParaRPr>
          </a:p>
          <a:p>
            <a:pPr fontAlgn="base"/>
            <a:endParaRPr lang="en-US" dirty="0"/>
          </a:p>
        </p:txBody>
      </p:sp>
    </p:spTree>
    <p:extLst>
      <p:ext uri="{BB962C8B-B14F-4D97-AF65-F5344CB8AC3E}">
        <p14:creationId xmlns:p14="http://schemas.microsoft.com/office/powerpoint/2010/main" val="140265147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 calcmode="lin" valueType="num">
                                      <p:cBhvr additive="base">
                                        <p:cTn id="13"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anim calcmode="lin" valueType="num">
                                      <p:cBhvr additive="base">
                                        <p:cTn id="37"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7">
                                            <p:txEl>
                                              <p:pRg st="6" end="6"/>
                                            </p:txEl>
                                          </p:spTgt>
                                        </p:tgtEl>
                                        <p:attrNameLst>
                                          <p:attrName>style.visibility</p:attrName>
                                        </p:attrNameLst>
                                      </p:cBhvr>
                                      <p:to>
                                        <p:strVal val="visible"/>
                                      </p:to>
                                    </p:set>
                                    <p:anim calcmode="lin" valueType="num">
                                      <p:cBhvr additive="base">
                                        <p:cTn id="43"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7">
                                            <p:txEl>
                                              <p:pRg st="8" end="8"/>
                                            </p:txEl>
                                          </p:spTgt>
                                        </p:tgtEl>
                                        <p:attrNameLst>
                                          <p:attrName>style.visibility</p:attrName>
                                        </p:attrNameLst>
                                      </p:cBhvr>
                                      <p:to>
                                        <p:strVal val="visible"/>
                                      </p:to>
                                    </p:set>
                                    <p:anim calcmode="lin" valueType="num">
                                      <p:cBhvr additive="base">
                                        <p:cTn id="49" dur="500" fill="hold"/>
                                        <p:tgtEl>
                                          <p:spTgt spid="7">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7">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641617" y="3344293"/>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Guidance on Written Statements</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67764931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General Structure</a:t>
            </a:r>
          </a:p>
        </p:txBody>
      </p:sp>
      <p:sp>
        <p:nvSpPr>
          <p:cNvPr id="3" name="Subtitle 2"/>
          <p:cNvSpPr>
            <a:spLocks noGrp="1"/>
          </p:cNvSpPr>
          <p:nvPr>
            <p:ph type="subTitle" idx="1"/>
          </p:nvPr>
        </p:nvSpPr>
        <p:spPr>
          <a:xfrm>
            <a:off x="726856" y="2024108"/>
            <a:ext cx="7735146" cy="3981598"/>
          </a:xfrm>
        </p:spPr>
        <p:txBody>
          <a:bodyPr>
            <a:normAutofit/>
          </a:bodyPr>
          <a:lstStyle/>
          <a:p>
            <a:pPr marL="114300" lvl="0" algn="l">
              <a:spcBef>
                <a:spcPts val="0"/>
              </a:spcBef>
              <a:buSzPts val="1800"/>
            </a:pPr>
            <a:r>
              <a:rPr lang="en-US" sz="1800" b="1" dirty="0">
                <a:latin typeface="Arial" panose="020B0604020202020204" pitchFamily="34" charset="0"/>
                <a:cs typeface="Arial" panose="020B0604020202020204" pitchFamily="34" charset="0"/>
              </a:rPr>
              <a:t>What do you want to achieve in the role?</a:t>
            </a:r>
          </a:p>
          <a:p>
            <a:pPr marL="571500" lvl="1" algn="l">
              <a:lnSpc>
                <a:spcPct val="150000"/>
              </a:lnSpc>
              <a:spcBef>
                <a:spcPts val="0"/>
              </a:spcBef>
              <a:buSzPts val="1800"/>
            </a:pPr>
            <a:r>
              <a:rPr lang="en-US" sz="1800" dirty="0">
                <a:latin typeface="Arial" panose="020B0604020202020204" pitchFamily="34" charset="0"/>
                <a:cs typeface="Arial" panose="020B0604020202020204" pitchFamily="34" charset="0"/>
              </a:rPr>
              <a:t>If elected I would:</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1</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2</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3</a:t>
            </a:r>
          </a:p>
          <a:p>
            <a:pPr marL="571500" lvl="1" algn="l">
              <a:lnSpc>
                <a:spcPct val="150000"/>
              </a:lnSpc>
              <a:spcBef>
                <a:spcPts val="0"/>
              </a:spcBef>
              <a:buSzPts val="1800"/>
            </a:pPr>
            <a:r>
              <a:rPr lang="en-US" sz="1800" dirty="0">
                <a:latin typeface="Arial" panose="020B0604020202020204" pitchFamily="34" charset="0"/>
                <a:cs typeface="Arial" panose="020B0604020202020204" pitchFamily="34" charset="0"/>
              </a:rPr>
              <a:t>Why are these objectives important?</a:t>
            </a: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r>
              <a:rPr lang="en-US" sz="1800" b="1" dirty="0">
                <a:latin typeface="Arial" panose="020B0604020202020204" pitchFamily="34" charset="0"/>
                <a:cs typeface="Arial" panose="020B0604020202020204" pitchFamily="34" charset="0"/>
              </a:rPr>
              <a:t>What experience/skills/qualities will you bring to the role?</a:t>
            </a: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r>
              <a:rPr lang="en-US" sz="1800" b="1" dirty="0">
                <a:latin typeface="Arial" panose="020B0604020202020204" pitchFamily="34" charset="0"/>
                <a:cs typeface="Arial" panose="020B0604020202020204" pitchFamily="34" charset="0"/>
              </a:rPr>
              <a:t>Why should students vote for you specifically?</a:t>
            </a: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804190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additive="base">
                                        <p:cTn id="55"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735146" cy="3981598"/>
          </a:xfrm>
        </p:spPr>
        <p:txBody>
          <a:bodyPr>
            <a:normAutofit fontScale="92500" lnSpcReduction="20000"/>
          </a:bodyPr>
          <a:lstStyle/>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things are impacting students and researchers at the moment?</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things might impact them?</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fits within the remit of the role that your running for?</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Think about the different groups of students and researchers that you will be elected to represent.</a:t>
            </a:r>
          </a:p>
          <a:p>
            <a:pPr marL="914400" lvl="1" indent="-342900" algn="l">
              <a:lnSpc>
                <a:spcPct val="150000"/>
              </a:lnSpc>
              <a:spcBef>
                <a:spcPts val="0"/>
              </a:spcBef>
              <a:buSzPts val="1800"/>
              <a:buChar char="●"/>
            </a:pPr>
            <a:r>
              <a:rPr lang="en-US" sz="1800" dirty="0" err="1">
                <a:latin typeface="Arial" panose="020B0604020202020204" pitchFamily="34" charset="0"/>
                <a:cs typeface="Arial" panose="020B0604020202020204" pitchFamily="34" charset="0"/>
              </a:rPr>
              <a:t>Eg.</a:t>
            </a:r>
            <a:r>
              <a:rPr lang="en-US" sz="1800" dirty="0">
                <a:latin typeface="Arial" panose="020B0604020202020204" pitchFamily="34" charset="0"/>
                <a:cs typeface="Arial" panose="020B0604020202020204" pitchFamily="34" charset="0"/>
              </a:rPr>
              <a:t> The Postgraduate Officer represents both Postgraduate Taught students and Postgraduate Researchers.</a:t>
            </a:r>
          </a:p>
          <a:p>
            <a:pPr marL="914400" lvl="1"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No group of students is a monolith. They may have different views or thoughts on the same issues.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Remember that everyone’s experience of UoB is different depend on their background and social and cultural experiences.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2721055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928872" cy="398159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Find out more about what students are thinking!</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Talk to your course mates, housemates, friends, and wider network.</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Other sources of student and researchers opinion:</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Current Officer Campaigns/Work.</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Student Ideas, Policy and Campaigns Submissions.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Decision-Making Committee and All Student Meeting Minutes.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Issues that Student Reps have been working on.</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NSS, PTES and PRES Results.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NUS Campaigns</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5" name="Picture 4">
            <a:extLst>
              <a:ext uri="{FF2B5EF4-FFF2-40B4-BE49-F238E27FC236}">
                <a16:creationId xmlns:a16="http://schemas.microsoft.com/office/drawing/2014/main" id="{1A232CB3-74D4-46BF-ADAC-D02E2396AE4E}"/>
              </a:ext>
            </a:extLst>
          </p:cNvPr>
          <p:cNvPicPr>
            <a:picLocks noChangeAspect="1"/>
          </p:cNvPicPr>
          <p:nvPr/>
        </p:nvPicPr>
        <p:blipFill>
          <a:blip r:embed="rId4"/>
          <a:stretch>
            <a:fillRect/>
          </a:stretch>
        </p:blipFill>
        <p:spPr>
          <a:xfrm>
            <a:off x="6120997" y="5021023"/>
            <a:ext cx="2085595" cy="1566909"/>
          </a:xfrm>
          <a:prstGeom prst="rect">
            <a:avLst/>
          </a:prstGeom>
        </p:spPr>
      </p:pic>
      <p:sp>
        <p:nvSpPr>
          <p:cNvPr id="6" name="Rectangle 5">
            <a:extLst>
              <a:ext uri="{FF2B5EF4-FFF2-40B4-BE49-F238E27FC236}">
                <a16:creationId xmlns:a16="http://schemas.microsoft.com/office/drawing/2014/main" id="{818597F0-739C-446E-9D31-A97949CCC125}"/>
              </a:ext>
            </a:extLst>
          </p:cNvPr>
          <p:cNvSpPr/>
          <p:nvPr/>
        </p:nvSpPr>
        <p:spPr>
          <a:xfrm>
            <a:off x="4371475" y="5821040"/>
            <a:ext cx="1261884" cy="369332"/>
          </a:xfrm>
          <a:prstGeom prst="rect">
            <a:avLst/>
          </a:prstGeom>
        </p:spPr>
        <p:txBody>
          <a:bodyPr wrap="none">
            <a:spAutoFit/>
          </a:bodyPr>
          <a:lstStyle/>
          <a:p>
            <a:pPr marL="114300" lvl="0">
              <a:buSzPts val="1800"/>
            </a:pPr>
            <a:r>
              <a:rPr lang="en-US" dirty="0">
                <a:latin typeface="Arial" panose="020B0604020202020204" pitchFamily="34" charset="0"/>
                <a:cs typeface="Arial" panose="020B0604020202020204" pitchFamily="34" charset="0"/>
              </a:rPr>
              <a:t>More info</a:t>
            </a:r>
          </a:p>
        </p:txBody>
      </p:sp>
      <p:cxnSp>
        <p:nvCxnSpPr>
          <p:cNvPr id="8" name="Connector: Curved 7">
            <a:extLst>
              <a:ext uri="{FF2B5EF4-FFF2-40B4-BE49-F238E27FC236}">
                <a16:creationId xmlns:a16="http://schemas.microsoft.com/office/drawing/2014/main" id="{7EA2BE73-A95C-492E-AF02-91ED293E262F}"/>
              </a:ext>
            </a:extLst>
          </p:cNvPr>
          <p:cNvCxnSpPr/>
          <p:nvPr/>
        </p:nvCxnSpPr>
        <p:spPr>
          <a:xfrm flipV="1">
            <a:off x="5033639" y="5619565"/>
            <a:ext cx="949562" cy="275455"/>
          </a:xfrm>
          <a:prstGeom prst="curvedConnector3">
            <a:avLst>
              <a:gd name="adj1" fmla="val -4226"/>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7799315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Effect transition="in" filter="fade">
                                      <p:cBhvr>
                                        <p:cTn id="55" dur="1000"/>
                                        <p:tgtEl>
                                          <p:spTgt spid="3">
                                            <p:txEl>
                                              <p:pRg st="7" end="7"/>
                                            </p:txEl>
                                          </p:spTgt>
                                        </p:tgtEl>
                                      </p:cBhvr>
                                    </p:animEffect>
                                    <p:anim calcmode="lin" valueType="num">
                                      <p:cBhvr>
                                        <p:cTn id="56"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3">
                                            <p:txEl>
                                              <p:pRg st="8" end="8"/>
                                            </p:txEl>
                                          </p:spTgt>
                                        </p:tgtEl>
                                        <p:attrNameLst>
                                          <p:attrName>style.visibility</p:attrName>
                                        </p:attrNameLst>
                                      </p:cBhvr>
                                      <p:to>
                                        <p:strVal val="visible"/>
                                      </p:to>
                                    </p:set>
                                    <p:anim calcmode="lin" valueType="num">
                                      <p:cBhvr additive="base">
                                        <p:cTn id="62"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4" fill="hold" nodeType="clickEffect">
                                  <p:stCondLst>
                                    <p:cond delay="0"/>
                                  </p:stCondLst>
                                  <p:childTnLst>
                                    <p:set>
                                      <p:cBhvr>
                                        <p:cTn id="67" dur="1" fill="hold">
                                          <p:stCondLst>
                                            <p:cond delay="0"/>
                                          </p:stCondLst>
                                        </p:cTn>
                                        <p:tgtEl>
                                          <p:spTgt spid="5"/>
                                        </p:tgtEl>
                                        <p:attrNameLst>
                                          <p:attrName>style.visibility</p:attrName>
                                        </p:attrNameLst>
                                      </p:cBhvr>
                                      <p:to>
                                        <p:strVal val="visible"/>
                                      </p:to>
                                    </p:set>
                                    <p:anim calcmode="lin" valueType="num">
                                      <p:cBhvr additive="base">
                                        <p:cTn id="68" dur="500" fill="hold"/>
                                        <p:tgtEl>
                                          <p:spTgt spid="5"/>
                                        </p:tgtEl>
                                        <p:attrNameLst>
                                          <p:attrName>ppt_x</p:attrName>
                                        </p:attrNameLst>
                                      </p:cBhvr>
                                      <p:tavLst>
                                        <p:tav tm="0">
                                          <p:val>
                                            <p:strVal val="#ppt_x"/>
                                          </p:val>
                                        </p:tav>
                                        <p:tav tm="100000">
                                          <p:val>
                                            <p:strVal val="#ppt_x"/>
                                          </p:val>
                                        </p:tav>
                                      </p:tavLst>
                                    </p:anim>
                                    <p:anim calcmode="lin" valueType="num">
                                      <p:cBhvr additive="base">
                                        <p:cTn id="6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ntr" presetSubtype="4" fill="hold" nodeType="clickEffect">
                                  <p:stCondLst>
                                    <p:cond delay="0"/>
                                  </p:stCondLst>
                                  <p:childTnLst>
                                    <p:set>
                                      <p:cBhvr>
                                        <p:cTn id="73" dur="1" fill="hold">
                                          <p:stCondLst>
                                            <p:cond delay="0"/>
                                          </p:stCondLst>
                                        </p:cTn>
                                        <p:tgtEl>
                                          <p:spTgt spid="8"/>
                                        </p:tgtEl>
                                        <p:attrNameLst>
                                          <p:attrName>style.visibility</p:attrName>
                                        </p:attrNameLst>
                                      </p:cBhvr>
                                      <p:to>
                                        <p:strVal val="visible"/>
                                      </p:to>
                                    </p:set>
                                    <p:anim calcmode="lin" valueType="num">
                                      <p:cBhvr additive="base">
                                        <p:cTn id="74" dur="500" fill="hold"/>
                                        <p:tgtEl>
                                          <p:spTgt spid="8"/>
                                        </p:tgtEl>
                                        <p:attrNameLst>
                                          <p:attrName>ppt_x</p:attrName>
                                        </p:attrNameLst>
                                      </p:cBhvr>
                                      <p:tavLst>
                                        <p:tav tm="0">
                                          <p:val>
                                            <p:strVal val="#ppt_x"/>
                                          </p:val>
                                        </p:tav>
                                        <p:tav tm="100000">
                                          <p:val>
                                            <p:strVal val="#ppt_x"/>
                                          </p:val>
                                        </p:tav>
                                      </p:tavLst>
                                    </p:anim>
                                    <p:anim calcmode="lin" valueType="num">
                                      <p:cBhvr additive="base">
                                        <p:cTn id="7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2" presetClass="entr" presetSubtype="4" fill="hold" grpId="0" nodeType="clickEffect">
                                  <p:stCondLst>
                                    <p:cond delay="0"/>
                                  </p:stCondLst>
                                  <p:childTnLst>
                                    <p:set>
                                      <p:cBhvr>
                                        <p:cTn id="79" dur="1" fill="hold">
                                          <p:stCondLst>
                                            <p:cond delay="0"/>
                                          </p:stCondLst>
                                        </p:cTn>
                                        <p:tgtEl>
                                          <p:spTgt spid="6"/>
                                        </p:tgtEl>
                                        <p:attrNameLst>
                                          <p:attrName>style.visibility</p:attrName>
                                        </p:attrNameLst>
                                      </p:cBhvr>
                                      <p:to>
                                        <p:strVal val="visible"/>
                                      </p:to>
                                    </p:set>
                                    <p:anim calcmode="lin" valueType="num">
                                      <p:cBhvr additive="base">
                                        <p:cTn id="80" dur="500" fill="hold"/>
                                        <p:tgtEl>
                                          <p:spTgt spid="6"/>
                                        </p:tgtEl>
                                        <p:attrNameLst>
                                          <p:attrName>ppt_x</p:attrName>
                                        </p:attrNameLst>
                                      </p:cBhvr>
                                      <p:tavLst>
                                        <p:tav tm="0">
                                          <p:val>
                                            <p:strVal val="#ppt_x"/>
                                          </p:val>
                                        </p:tav>
                                        <p:tav tm="100000">
                                          <p:val>
                                            <p:strVal val="#ppt_x"/>
                                          </p:val>
                                        </p:tav>
                                      </p:tavLst>
                                    </p:anim>
                                    <p:anim calcmode="lin" valueType="num">
                                      <p:cBhvr additive="base">
                                        <p:cTn id="8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45822" y="3457504"/>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Introduction to the Guild &amp; Campaigning</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277360961"/>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735146" cy="398159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Why does it matter?</a:t>
            </a:r>
          </a:p>
          <a:p>
            <a:pPr marL="400050" lvl="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change are you going to make for Birmingham students and researchers?</a:t>
            </a:r>
          </a:p>
          <a:p>
            <a:pPr marL="400050" lvl="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can consider writing SMART goals</a:t>
            </a:r>
          </a:p>
          <a:p>
            <a:pPr marL="857250" lvl="1" indent="-285750" algn="l">
              <a:lnSpc>
                <a:spcPct val="150000"/>
              </a:lnSpc>
              <a:spcBef>
                <a:spcPts val="0"/>
              </a:spcBef>
              <a:buSzPts val="1800"/>
              <a:buFont typeface="Arial" panose="020B0604020202020204" pitchFamily="34" charset="0"/>
              <a:buChar char="•"/>
            </a:pPr>
            <a:r>
              <a:rPr lang="en-US" sz="1400" dirty="0">
                <a:latin typeface="Arial" panose="020B0604020202020204" pitchFamily="34" charset="0"/>
                <a:cs typeface="Arial" panose="020B0604020202020204" pitchFamily="34" charset="0"/>
              </a:rPr>
              <a:t>S – Specific, M – Measurable, A – Achievable, R – Realistic, T – Timebound</a:t>
            </a:r>
          </a:p>
          <a:p>
            <a:pPr marL="857250" lvl="1" indent="-285750" algn="l">
              <a:lnSpc>
                <a:spcPct val="150000"/>
              </a:lnSpc>
              <a:spcBef>
                <a:spcPts val="0"/>
              </a:spcBef>
              <a:buSzPts val="180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40005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8535062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8305170" cy="1950095"/>
          </a:xfrm>
        </p:spPr>
        <p:txBody>
          <a:bodyPr>
            <a:normAutofit/>
          </a:bodyPr>
          <a:lstStyle/>
          <a:p>
            <a:pPr marL="114300" algn="l">
              <a:spcBef>
                <a:spcPts val="0"/>
              </a:spcBef>
              <a:buSzPts val="1800"/>
            </a:pPr>
            <a:r>
              <a:rPr lang="en-US" sz="4400" b="1" dirty="0">
                <a:latin typeface="Arial" panose="020B0604020202020204" pitchFamily="34" charset="0"/>
                <a:cs typeface="Arial" panose="020B0604020202020204" pitchFamily="34" charset="0"/>
              </a:rPr>
              <a:t>What experience / skills / qualities will you bring to the role?</a:t>
            </a:r>
          </a:p>
        </p:txBody>
      </p:sp>
      <p:sp>
        <p:nvSpPr>
          <p:cNvPr id="3" name="Subtitle 2"/>
          <p:cNvSpPr>
            <a:spLocks noGrp="1"/>
          </p:cNvSpPr>
          <p:nvPr>
            <p:ph type="subTitle" idx="1"/>
          </p:nvPr>
        </p:nvSpPr>
        <p:spPr>
          <a:xfrm>
            <a:off x="726856" y="2601158"/>
            <a:ext cx="7735146" cy="340454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have you already been involved with? A Student Group, being a Rep, a Part-Time job.</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skills have you developed? Public speaking, working with other people etc.</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was your experience as a student or researcher? You don’t need to tell your life story but you may want to share challenges you faced.</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How do these skills/experiences/qualities make you the right person to be an Officer?</a:t>
            </a: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938232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477226"/>
          </a:xfrm>
        </p:spPr>
        <p:txBody>
          <a:bodyPr>
            <a:normAutofit/>
          </a:bodyPr>
          <a:lstStyle/>
          <a:p>
            <a:pPr marL="114300" algn="l">
              <a:spcBef>
                <a:spcPts val="0"/>
              </a:spcBef>
              <a:buSzPts val="1800"/>
            </a:pPr>
            <a:r>
              <a:rPr lang="en-US" sz="4400" b="1" dirty="0">
                <a:latin typeface="Arial" panose="020B0604020202020204" pitchFamily="34" charset="0"/>
                <a:cs typeface="Arial" panose="020B0604020202020204" pitchFamily="34" charset="0"/>
              </a:rPr>
              <a:t>Why should students vote for you specifically?</a:t>
            </a:r>
            <a:endParaRPr lang="en-US" sz="44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a:bodyPr>
          <a:lstStyle/>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This is where you can persuade them to vote for you!</a:t>
            </a:r>
          </a:p>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can use a catchy phrase or slogan.</a:t>
            </a:r>
          </a:p>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Summarize your experience and your objectives.</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9909809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Things you shouldn’t include</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a:bodyPr>
          <a:lstStyle/>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Nothing illegal!</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If anything in your manifesto breaks the law or requires the Guild to break the law we will ask you to remove it.</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There are some things that you won’t be able to do as an Officer.</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can’t do anything that goes against the Charities Act or the Education Act.</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also need to make sure that you don’t break the Equalities Act.</a:t>
            </a:r>
          </a:p>
          <a:p>
            <a:pPr marL="114300" algn="l">
              <a:spcBef>
                <a:spcPts val="0"/>
              </a:spcBef>
              <a:buSzPts val="1800"/>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6534572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Could you put these in your written statement?</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lnSpcReduction="10000"/>
          </a:bodyPr>
          <a:lstStyle/>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Supporting Labour Party Candidates at the next General Election.</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Redecorating the Guild Reception with only pictures of the mermaid.</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Raise and donate £2000 per month for Student Minds.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Abolish the Student Groups Grant Applications Process.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Get rid of the Vice-Chancellor and replace him with an elected Academic.</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Allow Officer to hold a Full-Time Officer position for three years.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Make VKs cost £1 for each Fab Night in October.</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6790789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Could you put these in your written statement?</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272683"/>
            <a:ext cx="7735146" cy="4429033"/>
          </a:xfrm>
        </p:spPr>
        <p:txBody>
          <a:bodyPr>
            <a:normAutofit fontScale="92500" lnSpcReduction="10000"/>
          </a:bodyPr>
          <a:lstStyle/>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Supporting Labour Party Candidates at the next General Election. – The Guild can’t support political parties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Lobby local politicians to ensure that their General Election manifestos contain policies that reflect student needs.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Redecorating the Guild Reception with only pictures of the mermaid.</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Raise and donate £2000 per month for Student Minds.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Support Fundraising societies in the work and ensure that they are advertised by the Guild.</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Abolish the Student Groups Grant Applications Process.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Work with the Student Activities Team to ensure that the Student Group Grant Application Process is smoother and faster.</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Get rid of the Vice-Chancellor and replace him with an elected Academic.</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Allow Officer to hold a Full-Time Officer position for three years.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Ensure that student campaigners are supported to develop in their roles as leader and encouraged to take elected office.</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Make VKs cost £1 for each Fab Night in October.</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7674029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 calcmode="lin" valueType="num">
                                      <p:cBhvr additive="base">
                                        <p:cTn id="4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3">
                                            <p:txEl>
                                              <p:pRg st="7" end="7"/>
                                            </p:txEl>
                                          </p:spTgt>
                                        </p:tgtEl>
                                        <p:attrNameLst>
                                          <p:attrName>style.visibility</p:attrName>
                                        </p:attrNameLst>
                                      </p:cBhvr>
                                      <p:to>
                                        <p:strVal val="visible"/>
                                      </p:to>
                                    </p:set>
                                    <p:anim calcmode="lin" valueType="num">
                                      <p:cBhvr additive="base">
                                        <p:cTn id="5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
                                            <p:txEl>
                                              <p:pRg st="8" end="8"/>
                                            </p:txEl>
                                          </p:spTgt>
                                        </p:tgtEl>
                                        <p:attrNameLst>
                                          <p:attrName>style.visibility</p:attrName>
                                        </p:attrNameLst>
                                      </p:cBhvr>
                                      <p:to>
                                        <p:strVal val="visible"/>
                                      </p:to>
                                    </p:set>
                                    <p:anim calcmode="lin" valueType="num">
                                      <p:cBhvr additive="base">
                                        <p:cTn id="5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3">
                                            <p:txEl>
                                              <p:pRg st="9" end="9"/>
                                            </p:txEl>
                                          </p:spTgt>
                                        </p:tgtEl>
                                        <p:attrNameLst>
                                          <p:attrName>style.visibility</p:attrName>
                                        </p:attrNameLst>
                                      </p:cBhvr>
                                      <p:to>
                                        <p:strVal val="visible"/>
                                      </p:to>
                                    </p:set>
                                    <p:anim calcmode="lin" valueType="num">
                                      <p:cBhvr additive="base">
                                        <p:cTn id="65"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nodeType="clickEffect">
                                  <p:stCondLst>
                                    <p:cond delay="0"/>
                                  </p:stCondLst>
                                  <p:childTnLst>
                                    <p:set>
                                      <p:cBhvr>
                                        <p:cTn id="70" dur="1" fill="hold">
                                          <p:stCondLst>
                                            <p:cond delay="0"/>
                                          </p:stCondLst>
                                        </p:cTn>
                                        <p:tgtEl>
                                          <p:spTgt spid="3">
                                            <p:txEl>
                                              <p:pRg st="10" end="10"/>
                                            </p:txEl>
                                          </p:spTgt>
                                        </p:tgtEl>
                                        <p:attrNameLst>
                                          <p:attrName>style.visibility</p:attrName>
                                        </p:attrNameLst>
                                      </p:cBhvr>
                                      <p:to>
                                        <p:strVal val="visible"/>
                                      </p:to>
                                    </p:set>
                                    <p:anim calcmode="lin" valueType="num">
                                      <p:cBhvr additive="base">
                                        <p:cTn id="71"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10987" y="2133801"/>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Practice</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162172739"/>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Written Statement Practice</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5" name="Picture 4">
            <a:extLst>
              <a:ext uri="{FF2B5EF4-FFF2-40B4-BE49-F238E27FC236}">
                <a16:creationId xmlns:a16="http://schemas.microsoft.com/office/drawing/2014/main" id="{A773EEB8-38D5-4BDC-B45A-4BCF849DD839}"/>
              </a:ext>
            </a:extLst>
          </p:cNvPr>
          <p:cNvPicPr>
            <a:picLocks noChangeAspect="1"/>
          </p:cNvPicPr>
          <p:nvPr/>
        </p:nvPicPr>
        <p:blipFill rotWithShape="1">
          <a:blip r:embed="rId4"/>
          <a:srcRect t="32262"/>
          <a:stretch/>
        </p:blipFill>
        <p:spPr>
          <a:xfrm>
            <a:off x="991520" y="2038803"/>
            <a:ext cx="2799243" cy="2844233"/>
          </a:xfrm>
          <a:prstGeom prst="rect">
            <a:avLst/>
          </a:prstGeom>
        </p:spPr>
      </p:pic>
      <p:pic>
        <p:nvPicPr>
          <p:cNvPr id="6" name="Picture 5">
            <a:extLst>
              <a:ext uri="{FF2B5EF4-FFF2-40B4-BE49-F238E27FC236}">
                <a16:creationId xmlns:a16="http://schemas.microsoft.com/office/drawing/2014/main" id="{9680FAC9-FB2D-4F58-8EC7-BCDFDE39F213}"/>
              </a:ext>
            </a:extLst>
          </p:cNvPr>
          <p:cNvPicPr>
            <a:picLocks noChangeAspect="1"/>
          </p:cNvPicPr>
          <p:nvPr/>
        </p:nvPicPr>
        <p:blipFill>
          <a:blip r:embed="rId5"/>
          <a:stretch>
            <a:fillRect/>
          </a:stretch>
        </p:blipFill>
        <p:spPr>
          <a:xfrm>
            <a:off x="4611029" y="2024108"/>
            <a:ext cx="3877429" cy="2908072"/>
          </a:xfrm>
          <a:prstGeom prst="rect">
            <a:avLst/>
          </a:prstGeom>
        </p:spPr>
      </p:pic>
      <p:sp>
        <p:nvSpPr>
          <p:cNvPr id="7" name="TextBox 6">
            <a:extLst>
              <a:ext uri="{FF2B5EF4-FFF2-40B4-BE49-F238E27FC236}">
                <a16:creationId xmlns:a16="http://schemas.microsoft.com/office/drawing/2014/main" id="{23982EB6-4983-4017-AFAC-2532C8AF00E8}"/>
              </a:ext>
            </a:extLst>
          </p:cNvPr>
          <p:cNvSpPr txBox="1"/>
          <p:nvPr/>
        </p:nvSpPr>
        <p:spPr>
          <a:xfrm>
            <a:off x="887945" y="5065141"/>
            <a:ext cx="3323028" cy="1754326"/>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Custard Creams</a:t>
            </a:r>
          </a:p>
          <a:p>
            <a:pPr marL="285750" indent="-285750">
              <a:buFont typeface="Arial" panose="020B0604020202020204" pitchFamily="34" charset="0"/>
              <a:buChar char="•"/>
            </a:pPr>
            <a:r>
              <a:rPr lang="en-GB" dirty="0">
                <a:latin typeface="Arial" panose="020B0604020202020204" pitchFamily="34" charset="0"/>
                <a:cs typeface="Arial" panose="020B0604020202020204" pitchFamily="34" charset="0"/>
              </a:rPr>
              <a:t>Wants to improve the number of free biscuits in the Guild.</a:t>
            </a: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5B6A0D7D-E9B3-4FD1-9D93-59D7726F0008}"/>
              </a:ext>
            </a:extLst>
          </p:cNvPr>
          <p:cNvSpPr txBox="1"/>
          <p:nvPr/>
        </p:nvSpPr>
        <p:spPr>
          <a:xfrm>
            <a:off x="4603820" y="5065141"/>
            <a:ext cx="3403838" cy="1477328"/>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Digestive Biscuits</a:t>
            </a:r>
          </a:p>
          <a:p>
            <a:pPr marL="285750" indent="-285750">
              <a:buFont typeface="Arial" panose="020B0604020202020204" pitchFamily="34" charset="0"/>
              <a:buChar char="•"/>
            </a:pPr>
            <a:r>
              <a:rPr lang="en-GB" dirty="0">
                <a:latin typeface="Arial" panose="020B0604020202020204" pitchFamily="34" charset="0"/>
                <a:cs typeface="Arial" panose="020B0604020202020204" pitchFamily="34" charset="0"/>
              </a:rPr>
              <a:t>Thinks that everyone should be given a free biscuit when they join the Guild.</a:t>
            </a: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192368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Using Your Manifesto</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graphicFrame>
        <p:nvGraphicFramePr>
          <p:cNvPr id="6" name="Diagram 5">
            <a:extLst>
              <a:ext uri="{FF2B5EF4-FFF2-40B4-BE49-F238E27FC236}">
                <a16:creationId xmlns:a16="http://schemas.microsoft.com/office/drawing/2014/main" id="{10C757BF-573A-4886-B215-D4DA1CBE6AD5}"/>
              </a:ext>
            </a:extLst>
          </p:cNvPr>
          <p:cNvGraphicFramePr/>
          <p:nvPr>
            <p:extLst>
              <p:ext uri="{D42A27DB-BD31-4B8C-83A1-F6EECF244321}">
                <p14:modId xmlns:p14="http://schemas.microsoft.com/office/powerpoint/2010/main" val="4137204082"/>
              </p:ext>
            </p:extLst>
          </p:nvPr>
        </p:nvGraphicFramePr>
        <p:xfrm>
          <a:off x="1046580" y="1673794"/>
          <a:ext cx="7042333" cy="44622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580630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Using Your Manifesto</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Subtitle 2">
            <a:extLst>
              <a:ext uri="{FF2B5EF4-FFF2-40B4-BE49-F238E27FC236}">
                <a16:creationId xmlns:a16="http://schemas.microsoft.com/office/drawing/2014/main" id="{99F3E429-7E5C-4F8F-998A-49B048DA7680}"/>
              </a:ext>
            </a:extLst>
          </p:cNvPr>
          <p:cNvSpPr>
            <a:spLocks noGrp="1"/>
          </p:cNvSpPr>
          <p:nvPr>
            <p:ph type="subTitle" idx="1"/>
          </p:nvPr>
        </p:nvSpPr>
        <p:spPr>
          <a:xfrm>
            <a:off x="726856" y="1722268"/>
            <a:ext cx="7735146" cy="4283438"/>
          </a:xfrm>
        </p:spPr>
        <p:txBody>
          <a:bodyPr vert="horz" lIns="91440" tIns="45720" rIns="91440" bIns="45720" rtlCol="0" anchor="t">
            <a:normAutofit/>
          </a:bodyPr>
          <a:lstStyle/>
          <a:p>
            <a:pPr marL="400050" indent="-285750" algn="l">
              <a:lnSpc>
                <a:spcPct val="150000"/>
              </a:lnSpc>
              <a:spcBef>
                <a:spcPts val="0"/>
              </a:spcBef>
              <a:buSzPts val="1800"/>
              <a:buFont typeface="Arial" panose="020B0604020202020204" pitchFamily="34" charset="0"/>
              <a:buChar char="•"/>
            </a:pPr>
            <a:r>
              <a:rPr lang="en-US" sz="1800" dirty="0">
                <a:latin typeface="Arial"/>
                <a:cs typeface="Arial"/>
              </a:rPr>
              <a:t>You’ve only got 500 words so you won’t be able to fit everything in.</a:t>
            </a:r>
          </a:p>
          <a:p>
            <a:pPr marL="400050" indent="-285750" algn="l">
              <a:lnSpc>
                <a:spcPct val="150000"/>
              </a:lnSpc>
              <a:spcBef>
                <a:spcPts val="0"/>
              </a:spcBef>
              <a:buSzPts val="1800"/>
              <a:buFont typeface="Arial" panose="020B0604020202020204" pitchFamily="34" charset="0"/>
              <a:buChar char="•"/>
            </a:pPr>
            <a:r>
              <a:rPr lang="en-US" sz="1800" dirty="0">
                <a:latin typeface="Arial"/>
                <a:cs typeface="Arial"/>
              </a:rPr>
              <a:t>You can expand on your individual manifesto points throughout your campaign.</a:t>
            </a:r>
          </a:p>
          <a:p>
            <a:pPr marL="40005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There may be issued raised by students throughout your campaign that you weren’t aware of or hadn’t included in your manifesto.</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1429ACDE-F8BF-4E53-9288-BAEF3EFF4A28}"/>
              </a:ext>
            </a:extLst>
          </p:cNvPr>
          <p:cNvPicPr>
            <a:picLocks noChangeAspect="1"/>
          </p:cNvPicPr>
          <p:nvPr/>
        </p:nvPicPr>
        <p:blipFill rotWithShape="1">
          <a:blip r:embed="rId4"/>
          <a:srcRect t="1295" b="2279"/>
          <a:stretch/>
        </p:blipFill>
        <p:spPr>
          <a:xfrm>
            <a:off x="5210365" y="3890232"/>
            <a:ext cx="2501482" cy="2423237"/>
          </a:xfrm>
          <a:prstGeom prst="rect">
            <a:avLst/>
          </a:prstGeom>
        </p:spPr>
      </p:pic>
      <p:pic>
        <p:nvPicPr>
          <p:cNvPr id="5" name="Picture 4">
            <a:extLst>
              <a:ext uri="{FF2B5EF4-FFF2-40B4-BE49-F238E27FC236}">
                <a16:creationId xmlns:a16="http://schemas.microsoft.com/office/drawing/2014/main" id="{EA473DFD-22D8-41A4-8651-F95D1F7EF0E6}"/>
              </a:ext>
            </a:extLst>
          </p:cNvPr>
          <p:cNvPicPr>
            <a:picLocks noChangeAspect="1"/>
          </p:cNvPicPr>
          <p:nvPr/>
        </p:nvPicPr>
        <p:blipFill>
          <a:blip r:embed="rId5"/>
          <a:stretch>
            <a:fillRect/>
          </a:stretch>
        </p:blipFill>
        <p:spPr>
          <a:xfrm>
            <a:off x="1627416" y="3890233"/>
            <a:ext cx="2434494" cy="2423237"/>
          </a:xfrm>
          <a:prstGeom prst="rect">
            <a:avLst/>
          </a:prstGeom>
        </p:spPr>
      </p:pic>
    </p:spTree>
    <p:extLst>
      <p:ext uri="{BB962C8B-B14F-4D97-AF65-F5344CB8AC3E}">
        <p14:creationId xmlns:p14="http://schemas.microsoft.com/office/powerpoint/2010/main" val="5658662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Objectives of Session</a:t>
            </a:r>
          </a:p>
        </p:txBody>
      </p:sp>
      <p:sp>
        <p:nvSpPr>
          <p:cNvPr id="3" name="Subtitle 2"/>
          <p:cNvSpPr>
            <a:spLocks noGrp="1"/>
          </p:cNvSpPr>
          <p:nvPr>
            <p:ph type="subTitle" idx="1"/>
          </p:nvPr>
        </p:nvSpPr>
        <p:spPr>
          <a:xfrm>
            <a:off x="726856" y="1444166"/>
            <a:ext cx="7735146" cy="4561540"/>
          </a:xfrm>
        </p:spPr>
        <p:txBody>
          <a:bodyPr>
            <a:normAutofit/>
          </a:bodyPr>
          <a:lstStyle/>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Introduction to the Guild and campaigning</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Guidance on written statements</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Have some practice at writing a written statement.</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Know how and when you need to submit your written statement by.</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Keep It Accessible</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Use structure, headings and spacing to ensure that people can read your manifesto.</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Don’t use acronyms!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Break up your manifesto points into paragraphs.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Keep your sentences short.</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Be careful of the language that you use. The Guild’s Zero-Tolerance policy does apply to Officer Elections.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3434973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Some final tips</a:t>
            </a:r>
          </a:p>
        </p:txBody>
      </p:sp>
      <p:sp>
        <p:nvSpPr>
          <p:cNvPr id="3" name="Subtitle 2"/>
          <p:cNvSpPr>
            <a:spLocks noGrp="1"/>
          </p:cNvSpPr>
          <p:nvPr>
            <p:ph type="subTitle" idx="1"/>
          </p:nvPr>
        </p:nvSpPr>
        <p:spPr>
          <a:xfrm>
            <a:off x="726856" y="2024108"/>
            <a:ext cx="7735146" cy="3981598"/>
          </a:xfrm>
        </p:spPr>
        <p:txBody>
          <a:bodyPr vert="horz" lIns="91440" tIns="45720" rIns="91440" bIns="45720" rtlCol="0" anchor="t">
            <a:normAutofit/>
          </a:bodyPr>
          <a:lstStyle/>
          <a:p>
            <a:pPr marL="400050" lvl="0" indent="-285750" algn="l">
              <a:lnSpc>
                <a:spcPct val="150000"/>
              </a:lnSpc>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Be concise and </a:t>
            </a:r>
            <a:r>
              <a:rPr lang="en-US" sz="2000" b="1" dirty="0">
                <a:latin typeface="Arial" panose="020B0604020202020204" pitchFamily="34" charset="0"/>
                <a:cs typeface="Arial" panose="020B0604020202020204" pitchFamily="34" charset="0"/>
              </a:rPr>
              <a:t>clear</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Avoid </a:t>
            </a:r>
            <a:r>
              <a:rPr lang="en-US" sz="2000" b="1" dirty="0">
                <a:latin typeface="Arial"/>
                <a:cs typeface="Arial"/>
              </a:rPr>
              <a:t>jargon</a:t>
            </a:r>
            <a:r>
              <a:rPr lang="en-US" sz="2000" dirty="0">
                <a:latin typeface="Arial"/>
                <a:cs typeface="Arial"/>
              </a:rPr>
              <a:t> </a:t>
            </a:r>
            <a:r>
              <a:rPr lang="en-US" sz="2000" dirty="0" err="1">
                <a:latin typeface="Arial"/>
                <a:cs typeface="Arial"/>
              </a:rPr>
              <a:t>eg.</a:t>
            </a:r>
            <a:r>
              <a:rPr lang="en-US" sz="2000" dirty="0">
                <a:latin typeface="Arial"/>
                <a:cs typeface="Arial"/>
              </a:rPr>
              <a:t> I want for TB to ensure that it gives regular updates to C&amp;M that they send out via MSL.</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Set out your experience and your skills that will help you if you get elected.</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Make it personal and be yourself.</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Write a couple of drafts if you can. Read it aloud to hear how it sounds.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0849564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60386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Uploading your statement</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Subtitle 2">
            <a:extLst>
              <a:ext uri="{FF2B5EF4-FFF2-40B4-BE49-F238E27FC236}">
                <a16:creationId xmlns:a16="http://schemas.microsoft.com/office/drawing/2014/main" id="{3383319A-55D2-40A6-8C06-41D59BB51C84}"/>
              </a:ext>
            </a:extLst>
          </p:cNvPr>
          <p:cNvSpPr txBox="1">
            <a:spLocks/>
          </p:cNvSpPr>
          <p:nvPr/>
        </p:nvSpPr>
        <p:spPr>
          <a:xfrm>
            <a:off x="879256" y="2317072"/>
            <a:ext cx="7735146" cy="384103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500 words for Officer Positions (Full-Time and Part-Time)</a:t>
            </a: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200 words for NUS Delegates</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Upload your manifesto through the same portal that you nominate yourself.</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don’t have to do it at the same time as nominating yourself. </a:t>
            </a: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must submit a manifesto before the nomination deadline.</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If you’re having problems upload a statement send screenshots to </a:t>
            </a:r>
            <a:r>
              <a:rPr lang="en-US" sz="1800" dirty="0">
                <a:latin typeface="Arial" panose="020B0604020202020204" pitchFamily="34" charset="0"/>
                <a:cs typeface="Arial" panose="020B0604020202020204" pitchFamily="34" charset="0"/>
                <a:hlinkClick r:id="rId4"/>
              </a:rPr>
              <a:t>elections@guild.bham.ac.uk</a:t>
            </a:r>
            <a:r>
              <a:rPr lang="en-US" sz="1800" dirty="0">
                <a:latin typeface="Arial" panose="020B0604020202020204" pitchFamily="34" charset="0"/>
                <a:cs typeface="Arial" panose="020B0604020202020204" pitchFamily="34" charset="0"/>
              </a:rPr>
              <a:t> </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114300" algn="l">
              <a:spcBef>
                <a:spcPts val="0"/>
              </a:spcBef>
              <a:buSzPts val="1800"/>
            </a:pP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031961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02279" y="3231082"/>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Written Statement Deadline</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12888803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17204" y="3107572"/>
            <a:ext cx="7844798" cy="1472665"/>
          </a:xfrm>
        </p:spPr>
        <p:txBody>
          <a:bodyPr>
            <a:normAutofit fontScale="90000"/>
          </a:bodyPr>
          <a:lstStyle/>
          <a:p>
            <a:pPr algn="l"/>
            <a:r>
              <a:rPr lang="en-US" altLang="en-US" sz="5400" b="1" dirty="0">
                <a:solidFill>
                  <a:srgbClr val="221C35"/>
                </a:solidFill>
                <a:latin typeface="Arial"/>
                <a:cs typeface="Arial"/>
              </a:rPr>
              <a:t>Written Statement Deadline:</a:t>
            </a:r>
            <a:br>
              <a:rPr lang="en-US" altLang="en-US" sz="5400" b="1" dirty="0">
                <a:latin typeface="Arial" panose="020B0604020202020204" pitchFamily="34" charset="0"/>
                <a:cs typeface="Arial" panose="020B0604020202020204" pitchFamily="34" charset="0"/>
              </a:rPr>
            </a:br>
            <a:br>
              <a:rPr lang="en-US" altLang="en-US" b="1" dirty="0">
                <a:latin typeface="Arial" panose="020B0604020202020204" pitchFamily="34" charset="0"/>
                <a:cs typeface="Arial" panose="020B0604020202020204" pitchFamily="34" charset="0"/>
              </a:rPr>
            </a:br>
            <a:r>
              <a:rPr lang="en-US" altLang="en-US" b="1" dirty="0">
                <a:solidFill>
                  <a:srgbClr val="221C35"/>
                </a:solidFill>
                <a:latin typeface="Arial"/>
                <a:cs typeface="Arial"/>
              </a:rPr>
              <a:t>16</a:t>
            </a:r>
            <a:r>
              <a:rPr lang="en-US" altLang="en-US" b="1" baseline="30000" dirty="0">
                <a:solidFill>
                  <a:srgbClr val="221C35"/>
                </a:solidFill>
                <a:latin typeface="Arial"/>
                <a:cs typeface="Arial"/>
              </a:rPr>
              <a:t>th</a:t>
            </a:r>
            <a:r>
              <a:rPr lang="en-US" altLang="en-US" b="1" dirty="0">
                <a:solidFill>
                  <a:srgbClr val="221C35"/>
                </a:solidFill>
                <a:latin typeface="Arial"/>
                <a:cs typeface="Arial"/>
              </a:rPr>
              <a:t> February – 4pm</a:t>
            </a:r>
            <a:endParaRPr lang="en-GB" altLang="en-US" sz="2700" b="1" dirty="0">
              <a:solidFill>
                <a:srgbClr val="221C35"/>
              </a:solidFill>
              <a:latin typeface="Arial"/>
              <a:cs typeface="Arial"/>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6" name="TextBox 5">
            <a:extLst>
              <a:ext uri="{FF2B5EF4-FFF2-40B4-BE49-F238E27FC236}">
                <a16:creationId xmlns:a16="http://schemas.microsoft.com/office/drawing/2014/main" id="{5A96A993-606F-4DD2-9A85-10276917668D}"/>
              </a:ext>
            </a:extLst>
          </p:cNvPr>
          <p:cNvSpPr txBox="1"/>
          <p:nvPr/>
        </p:nvSpPr>
        <p:spPr>
          <a:xfrm>
            <a:off x="639192" y="5051394"/>
            <a:ext cx="6871317" cy="646331"/>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You will not be a candidate unless you have submitted your written statement and candidate photo by this deadline.</a:t>
            </a:r>
          </a:p>
        </p:txBody>
      </p:sp>
    </p:spTree>
    <p:extLst>
      <p:ext uri="{BB962C8B-B14F-4D97-AF65-F5344CB8AC3E}">
        <p14:creationId xmlns:p14="http://schemas.microsoft.com/office/powerpoint/2010/main" val="2201377755"/>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221C35"/>
        </a:solid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5BBA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81364" y="1752179"/>
            <a:ext cx="7734695" cy="899636"/>
          </a:xfrm>
        </p:spPr>
        <p:txBody>
          <a:bodyPr>
            <a:noAutofit/>
          </a:bodyPr>
          <a:lstStyle/>
          <a:p>
            <a:r>
              <a:rPr lang="en-US" altLang="en-US" sz="7200" b="1" dirty="0">
                <a:solidFill>
                  <a:schemeClr val="bg1"/>
                </a:solidFill>
                <a:latin typeface="Arial" panose="020B0604020202020204" pitchFamily="34" charset="0"/>
                <a:cs typeface="Arial" panose="020B0604020202020204" pitchFamily="34" charset="0"/>
              </a:rPr>
              <a:t>Thank-You</a:t>
            </a:r>
            <a:endParaRPr lang="en-GB" altLang="en-US" sz="7200" b="1"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5BBA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3" name="TextBox 2">
            <a:extLst>
              <a:ext uri="{FF2B5EF4-FFF2-40B4-BE49-F238E27FC236}">
                <a16:creationId xmlns:a16="http://schemas.microsoft.com/office/drawing/2014/main" id="{AAF0F5A2-4D9D-4B9B-B841-7B61077641B2}"/>
              </a:ext>
            </a:extLst>
          </p:cNvPr>
          <p:cNvSpPr txBox="1"/>
          <p:nvPr/>
        </p:nvSpPr>
        <p:spPr>
          <a:xfrm>
            <a:off x="994921" y="3251443"/>
            <a:ext cx="7276078" cy="954107"/>
          </a:xfrm>
          <a:prstGeom prst="rect">
            <a:avLst/>
          </a:prstGeom>
          <a:noFill/>
        </p:spPr>
        <p:txBody>
          <a:bodyPr wrap="square" rtlCol="0">
            <a:spAutoFit/>
          </a:bodyPr>
          <a:lstStyle/>
          <a:p>
            <a:pPr algn="ctr"/>
            <a:r>
              <a:rPr lang="en-GB" sz="2800" dirty="0">
                <a:solidFill>
                  <a:schemeClr val="bg1"/>
                </a:solidFill>
                <a:latin typeface="Arial" panose="020B0604020202020204" pitchFamily="34" charset="0"/>
                <a:cs typeface="Arial" panose="020B0604020202020204" pitchFamily="34" charset="0"/>
              </a:rPr>
              <a:t>If you have any questions please contact </a:t>
            </a:r>
            <a:r>
              <a:rPr lang="en-GB" sz="2800" dirty="0">
                <a:solidFill>
                  <a:schemeClr val="bg1"/>
                </a:solidFill>
                <a:latin typeface="Arial" panose="020B0604020202020204" pitchFamily="34" charset="0"/>
                <a:cs typeface="Arial" panose="020B0604020202020204" pitchFamily="34" charset="0"/>
                <a:hlinkClick r:id="rId4"/>
              </a:rPr>
              <a:t>elections@guild.bham.ac.uk</a:t>
            </a:r>
            <a:r>
              <a:rPr lang="en-GB" sz="2800" dirty="0">
                <a:solidFill>
                  <a:schemeClr val="bg1"/>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4029467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75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4815" y="362635"/>
            <a:ext cx="7734695" cy="899636"/>
          </a:xfrm>
        </p:spPr>
        <p:txBody>
          <a:bodyPr>
            <a:normAutofit/>
          </a:bodyPr>
          <a:lstStyle/>
          <a:p>
            <a:pPr algn="l"/>
            <a:r>
              <a:rPr lang="en-GB" altLang="en-US" sz="4000" b="1" dirty="0">
                <a:solidFill>
                  <a:srgbClr val="221C35"/>
                </a:solidFill>
                <a:latin typeface="Arial" panose="020B0604020202020204" pitchFamily="34" charset="0"/>
                <a:cs typeface="Arial" panose="020B0604020202020204" pitchFamily="34" charset="0"/>
              </a:rPr>
              <a:t>What is the Guild?</a:t>
            </a:r>
          </a:p>
        </p:txBody>
      </p:sp>
      <p:sp>
        <p:nvSpPr>
          <p:cNvPr id="3" name="Subtitle 2"/>
          <p:cNvSpPr>
            <a:spLocks noGrp="1"/>
          </p:cNvSpPr>
          <p:nvPr>
            <p:ph type="subTitle" idx="1"/>
          </p:nvPr>
        </p:nvSpPr>
        <p:spPr>
          <a:xfrm>
            <a:off x="704815" y="1262271"/>
            <a:ext cx="8081136" cy="4634486"/>
          </a:xfrm>
        </p:spPr>
        <p:txBody>
          <a:bodyPr>
            <a:noAutofit/>
          </a:bodyPr>
          <a:lstStyle/>
          <a:p>
            <a:pPr algn="l"/>
            <a:r>
              <a:rPr lang="en-GB" altLang="en-US" sz="1400" b="1" dirty="0">
                <a:solidFill>
                  <a:srgbClr val="221C35"/>
                </a:solidFill>
                <a:latin typeface="Arial" panose="020B0604020202020204" pitchFamily="34" charset="0"/>
                <a:cs typeface="Arial" panose="020B0604020202020204" pitchFamily="34" charset="0"/>
              </a:rPr>
              <a:t>The Guild is an independent charity, here to support the social and academic experience of UoB students, and ensure that you get the very best experience!</a:t>
            </a:r>
          </a:p>
          <a:p>
            <a:pPr algn="l"/>
            <a:r>
              <a:rPr lang="en-GB" altLang="en-US" sz="1400" dirty="0">
                <a:solidFill>
                  <a:srgbClr val="221C35"/>
                </a:solidFill>
                <a:latin typeface="Arial" panose="020B0604020202020204" pitchFamily="34" charset="0"/>
                <a:cs typeface="Arial" panose="020B0604020202020204" pitchFamily="34" charset="0"/>
              </a:rPr>
              <a:t>Asides student elections, we offer a variety of services and opportunities to students, including:</a:t>
            </a: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2"/>
              </a:rPr>
              <a:t>Decision-making (democracy)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3"/>
              </a:rPr>
              <a:t>Student Rep System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4"/>
              </a:rPr>
              <a:t>Campaigns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5"/>
              </a:rPr>
              <a:t>Guild Advice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6"/>
              </a:rPr>
              <a:t>Societies, Student Groups &amp; Associations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7"/>
              </a:rPr>
              <a:t>Joe’s Bar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8"/>
              </a:rPr>
              <a:t>Nightclubbing events (e.g. Fab)</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9"/>
              </a:rPr>
              <a:t>Student Mentors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0"/>
              </a:rPr>
              <a:t>Community Wardens Scheme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1"/>
              </a:rPr>
              <a:t>Student-Staff Jobs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2"/>
              </a:rPr>
              <a:t>Employability Support </a:t>
            </a:r>
            <a:endParaRPr lang="en-GB" altLang="en-US" sz="1400" dirty="0">
              <a:solidFill>
                <a:srgbClr val="221C35"/>
              </a:solidFill>
              <a:latin typeface="Arial" panose="020B0604020202020204" pitchFamily="34" charset="0"/>
              <a:cs typeface="Arial" panose="020B0604020202020204" pitchFamily="34" charset="0"/>
            </a:endParaRPr>
          </a:p>
          <a:p>
            <a:pPr algn="l"/>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b="1" dirty="0">
                <a:solidFill>
                  <a:srgbClr val="221C35"/>
                </a:solidFill>
                <a:latin typeface="Arial" panose="020B0604020202020204" pitchFamily="34" charset="0"/>
                <a:cs typeface="Arial" panose="020B0604020202020204" pitchFamily="34" charset="0"/>
              </a:rPr>
              <a:t>…and lots more volunteering opportunities!</a:t>
            </a:r>
          </a:p>
          <a:p>
            <a:pPr algn="l"/>
            <a:r>
              <a:rPr lang="en-GB" altLang="en-US" sz="1400" dirty="0">
                <a:solidFill>
                  <a:srgbClr val="221C35"/>
                </a:solidFill>
                <a:latin typeface="Arial" panose="020B0604020202020204" pitchFamily="34" charset="0"/>
                <a:cs typeface="Arial" panose="020B0604020202020204" pitchFamily="34" charset="0"/>
                <a:hlinkClick r:id="rId13"/>
              </a:rPr>
              <a:t>You can find out more info about the Guild of Students here</a:t>
            </a:r>
            <a:r>
              <a:rPr lang="en-GB" altLang="en-US" sz="1400" dirty="0">
                <a:solidFill>
                  <a:srgbClr val="221C35"/>
                </a:solidFill>
                <a:latin typeface="Arial" panose="020B0604020202020204" pitchFamily="34" charset="0"/>
                <a:cs typeface="Arial" panose="020B0604020202020204" pitchFamily="34" charset="0"/>
              </a:rPr>
              <a:t> (URL: </a:t>
            </a:r>
            <a:r>
              <a:rPr lang="en-GB" altLang="en-US" sz="1400" dirty="0">
                <a:solidFill>
                  <a:srgbClr val="221C35"/>
                </a:solidFill>
                <a:latin typeface="Arial" panose="020B0604020202020204" pitchFamily="34" charset="0"/>
                <a:cs typeface="Arial" panose="020B0604020202020204" pitchFamily="34" charset="0"/>
                <a:hlinkClick r:id="rId13"/>
              </a:rPr>
              <a:t>www.guildofstudents.com</a:t>
            </a:r>
            <a:r>
              <a:rPr lang="en-GB" altLang="en-US" sz="1400" dirty="0">
                <a:solidFill>
                  <a:srgbClr val="221C35"/>
                </a:solidFill>
                <a:latin typeface="Arial" panose="020B0604020202020204" pitchFamily="34" charset="0"/>
                <a:cs typeface="Arial" panose="020B0604020202020204" pitchFamily="34" charset="0"/>
              </a:rPr>
              <a:t>) </a:t>
            </a:r>
          </a:p>
          <a:p>
            <a:pPr algn="l"/>
            <a:endParaRPr lang="en-GB" altLang="en-US" sz="1400" b="1"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661083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 calcmode="lin" valueType="num">
                                      <p:cBhvr additive="base">
                                        <p:cTn id="5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anim calcmode="lin" valueType="num">
                                      <p:cBhvr additive="base">
                                        <p:cTn id="6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9" end="9"/>
                                            </p:txEl>
                                          </p:spTgt>
                                        </p:tgtEl>
                                        <p:attrNameLst>
                                          <p:attrName>style.visibility</p:attrName>
                                        </p:attrNameLst>
                                      </p:cBhvr>
                                      <p:to>
                                        <p:strVal val="visible"/>
                                      </p:to>
                                    </p:set>
                                    <p:anim calcmode="lin" valueType="num">
                                      <p:cBhvr additive="base">
                                        <p:cTn id="6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10" end="10"/>
                                            </p:txEl>
                                          </p:spTgt>
                                        </p:tgtEl>
                                        <p:attrNameLst>
                                          <p:attrName>style.visibility</p:attrName>
                                        </p:attrNameLst>
                                      </p:cBhvr>
                                      <p:to>
                                        <p:strVal val="visible"/>
                                      </p:to>
                                    </p:set>
                                    <p:anim calcmode="lin" valueType="num">
                                      <p:cBhvr additive="base">
                                        <p:cTn id="73"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3">
                                            <p:txEl>
                                              <p:pRg st="11" end="11"/>
                                            </p:txEl>
                                          </p:spTgt>
                                        </p:tgtEl>
                                        <p:attrNameLst>
                                          <p:attrName>style.visibility</p:attrName>
                                        </p:attrNameLst>
                                      </p:cBhvr>
                                      <p:to>
                                        <p:strVal val="visible"/>
                                      </p:to>
                                    </p:set>
                                    <p:anim calcmode="lin" valueType="num">
                                      <p:cBhvr additive="base">
                                        <p:cTn id="79"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3">
                                            <p:txEl>
                                              <p:pRg st="12" end="12"/>
                                            </p:txEl>
                                          </p:spTgt>
                                        </p:tgtEl>
                                        <p:attrNameLst>
                                          <p:attrName>style.visibility</p:attrName>
                                        </p:attrNameLst>
                                      </p:cBhvr>
                                      <p:to>
                                        <p:strVal val="visible"/>
                                      </p:to>
                                    </p:set>
                                    <p:anim calcmode="lin" valueType="num">
                                      <p:cBhvr additive="base">
                                        <p:cTn id="8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3">
                                            <p:txEl>
                                              <p:pRg st="14" end="14"/>
                                            </p:txEl>
                                          </p:spTgt>
                                        </p:tgtEl>
                                        <p:attrNameLst>
                                          <p:attrName>style.visibility</p:attrName>
                                        </p:attrNameLst>
                                      </p:cBhvr>
                                      <p:to>
                                        <p:strVal val="visible"/>
                                      </p:to>
                                    </p:set>
                                    <p:anim calcmode="lin" valueType="num">
                                      <p:cBhvr additive="base">
                                        <p:cTn id="91"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3">
                                            <p:txEl>
                                              <p:pRg st="15" end="15"/>
                                            </p:txEl>
                                          </p:spTgt>
                                        </p:tgtEl>
                                        <p:attrNameLst>
                                          <p:attrName>style.visibility</p:attrName>
                                        </p:attrNameLst>
                                      </p:cBhvr>
                                      <p:to>
                                        <p:strVal val="visible"/>
                                      </p:to>
                                    </p:set>
                                    <p:anim calcmode="lin" valueType="num">
                                      <p:cBhvr additive="base">
                                        <p:cTn id="97"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3">
                                            <p:txEl>
                                              <p:pRg st="15" end="1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52489" y="1089060"/>
            <a:ext cx="7734695" cy="899636"/>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Elections &amp; Decision-Making at the Guild</a:t>
            </a:r>
          </a:p>
        </p:txBody>
      </p:sp>
      <p:sp>
        <p:nvSpPr>
          <p:cNvPr id="3" name="Subtitle 2"/>
          <p:cNvSpPr>
            <a:spLocks noGrp="1"/>
          </p:cNvSpPr>
          <p:nvPr>
            <p:ph type="subTitle" idx="1"/>
          </p:nvPr>
        </p:nvSpPr>
        <p:spPr>
          <a:xfrm>
            <a:off x="811137" y="2115444"/>
            <a:ext cx="7617400" cy="4513382"/>
          </a:xfrm>
        </p:spPr>
        <p:txBody>
          <a:bodyPr>
            <a:normAutofit/>
          </a:bodyPr>
          <a:lstStyle/>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Every UoB student can take part in Guild elections and decision-making (democracy)</a:t>
            </a:r>
          </a:p>
          <a:p>
            <a:pPr algn="l"/>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Every UoB student can also represent other UoB students nationally, on Guild committees, and on University committees</a:t>
            </a:r>
          </a:p>
          <a:p>
            <a:pPr algn="l"/>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Officer Elections is the second election period of 3 election periods at the Guild</a:t>
            </a:r>
          </a:p>
          <a:p>
            <a:pPr marL="285750" indent="-285750" algn="l">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Even if you aren’t elected for a position in Officer Elections, you will still develop a great foundation of skills, experience and knowledge, which can prepare you for lots of other opportunities in the Guild (e.g. Autumn Elections, contributing to the All Student Meeting, campaigns), University (volunteering and job opportunities), and elsewhere (your career)</a:t>
            </a:r>
          </a:p>
          <a:p>
            <a:pPr marL="285750" indent="-285750"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endParaRPr lang="en-GB" altLang="en-US"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883309668"/>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59499" y="1018227"/>
            <a:ext cx="7734695" cy="899636"/>
          </a:xfrm>
        </p:spPr>
        <p:txBody>
          <a:bodyPr>
            <a:normAutofit fontScale="90000"/>
          </a:bodyPr>
          <a:lstStyle/>
          <a:p>
            <a:pPr algn="l"/>
            <a:r>
              <a:rPr lang="en-GB" altLang="en-US" sz="5400" b="1" dirty="0">
                <a:solidFill>
                  <a:srgbClr val="221C35"/>
                </a:solidFill>
                <a:latin typeface="Arial"/>
                <a:cs typeface="Arial"/>
              </a:rPr>
              <a:t>Help! I’ve Never Campaigned Before!</a:t>
            </a:r>
            <a:endParaRPr lang="en-GB" altLang="en-US" sz="5400" b="1" dirty="0">
              <a:solidFill>
                <a:srgbClr val="221C35"/>
              </a:solidFill>
              <a:latin typeface="Arial"/>
              <a:cs typeface="Arial"/>
              <a:sym typeface="Wingdings" panose="05000000000000000000" pitchFamily="2" charset="2"/>
            </a:endParaRPr>
          </a:p>
        </p:txBody>
      </p:sp>
      <p:sp>
        <p:nvSpPr>
          <p:cNvPr id="3" name="Subtitle 2"/>
          <p:cNvSpPr>
            <a:spLocks noGrp="1"/>
          </p:cNvSpPr>
          <p:nvPr>
            <p:ph type="subTitle" idx="1"/>
          </p:nvPr>
        </p:nvSpPr>
        <p:spPr>
          <a:xfrm>
            <a:off x="818147" y="1812545"/>
            <a:ext cx="7617400" cy="4250503"/>
          </a:xfrm>
        </p:spPr>
        <p:txBody>
          <a:bodyPr>
            <a:normAutofit/>
          </a:bodyPr>
          <a:lstStyle/>
          <a:p>
            <a:pPr algn="l"/>
            <a:endParaRPr lang="en-US" altLang="en-US" sz="1400" b="1" dirty="0">
              <a:solidFill>
                <a:srgbClr val="221C35"/>
              </a:solidFill>
              <a:latin typeface="Arial" panose="020B0604020202020204" pitchFamily="34" charset="0"/>
              <a:cs typeface="Arial" panose="020B0604020202020204" pitchFamily="34" charset="0"/>
            </a:endParaRPr>
          </a:p>
          <a:p>
            <a:pPr algn="l"/>
            <a:r>
              <a:rPr lang="en-US" altLang="en-US" sz="1400" b="1" dirty="0">
                <a:solidFill>
                  <a:srgbClr val="221C35"/>
                </a:solidFill>
                <a:latin typeface="Arial" panose="020B0604020202020204" pitchFamily="34" charset="0"/>
                <a:cs typeface="Arial" panose="020B0604020202020204" pitchFamily="34" charset="0"/>
              </a:rPr>
              <a:t>Don’t worry! </a:t>
            </a:r>
          </a:p>
          <a:p>
            <a:pPr algn="l"/>
            <a:endParaRPr lang="en-US" altLang="en-US" sz="1400" b="1"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Lots of students think that they need to know lots of people and “be popular” to deliver an effective election campaign, and be elected for a position</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This isn’t necessarily true though – you can still win an election even if you are new to elections and/or new to UoB!</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There are lots of tools, methods and tactics that you can use to raise awareness of your campaign, raise awareness of who you are and why you are the best candidate for a role, and deliver an effective, powerful campaign – even if you have never campaigned before!</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600" b="1" dirty="0">
                <a:solidFill>
                  <a:srgbClr val="221C35"/>
                </a:solidFill>
                <a:latin typeface="Arial" panose="020B0604020202020204" pitchFamily="34" charset="0"/>
                <a:cs typeface="Arial" panose="020B0604020202020204" pitchFamily="34" charset="0"/>
              </a:rPr>
              <a:t>One of the key ways of raising awareness of your campaign is writing a written statement! </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332442206"/>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 calcmode="lin" valueType="num">
                                      <p:cBhvr additive="base">
                                        <p:cTn id="3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29"/>
            <a:ext cx="7734695" cy="1479579"/>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What is a written statement?</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500 (or 200 words for NUS delegates) on what you will do as an elected Officer.</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Students and researchers usually make their decision on who to vote for based on their manifesto.</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You must have a manifesto to be a candidate in the election.</a:t>
            </a:r>
          </a:p>
          <a:p>
            <a:pPr marL="114300" lvl="0" algn="l">
              <a:spcBef>
                <a:spcPts val="0"/>
              </a:spcBef>
              <a:buSzPts val="1800"/>
            </a:pPr>
            <a:endParaRPr lang="en-US" sz="2000" dirty="0">
              <a:latin typeface="Arial" panose="020B0604020202020204" pitchFamily="34" charset="0"/>
              <a:cs typeface="Arial" panose="020B0604020202020204" pitchFamily="34" charset="0"/>
            </a:endParaRPr>
          </a:p>
          <a:p>
            <a:pPr marL="114300" lvl="0" algn="l">
              <a:spcBef>
                <a:spcPts val="0"/>
              </a:spcBef>
              <a:buSzPts val="1800"/>
            </a:pPr>
            <a:endParaRPr lang="en-US" sz="2000" dirty="0">
              <a:latin typeface="Arial" panose="020B0604020202020204" pitchFamily="34" charset="0"/>
              <a:cs typeface="Arial" panose="020B0604020202020204" pitchFamily="34" charset="0"/>
            </a:endParaRPr>
          </a:p>
          <a:p>
            <a:pPr marL="114300" lvl="0" algn="l">
              <a:spcBef>
                <a:spcPts val="0"/>
              </a:spcBef>
              <a:buSzPts val="1800"/>
            </a:pPr>
            <a:r>
              <a:rPr lang="en-US" sz="2000" dirty="0">
                <a:latin typeface="Arial" panose="020B0604020202020204" pitchFamily="34" charset="0"/>
                <a:cs typeface="Arial" panose="020B0604020202020204" pitchFamily="34" charset="0"/>
              </a:rPr>
              <a:t>An written statement is not:</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CV</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cover letter</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step by step plan of what you’ll do in your year as an Officer</a:t>
            </a:r>
          </a:p>
          <a:p>
            <a:pPr marL="457200" lvl="0" indent="-342900" algn="l">
              <a:spcBef>
                <a:spcPts val="0"/>
              </a:spcBef>
              <a:buSzPts val="18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0781207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 calcmode="lin" valueType="num">
                                      <p:cBhvr additive="base">
                                        <p:cTn id="4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18147" y="568409"/>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!Important Note!</a:t>
            </a:r>
          </a:p>
        </p:txBody>
      </p:sp>
      <p:sp>
        <p:nvSpPr>
          <p:cNvPr id="3" name="Subtitle 2"/>
          <p:cNvSpPr>
            <a:spLocks noGrp="1"/>
          </p:cNvSpPr>
          <p:nvPr>
            <p:ph type="subTitle" idx="1"/>
          </p:nvPr>
        </p:nvSpPr>
        <p:spPr>
          <a:xfrm>
            <a:off x="906162" y="1558661"/>
            <a:ext cx="7555840" cy="4250503"/>
          </a:xfrm>
        </p:spPr>
        <p:txBody>
          <a:bodyPr>
            <a:noAutofit/>
          </a:bodyPr>
          <a:lstStyle/>
          <a:p>
            <a:pPr algn="l"/>
            <a:r>
              <a:rPr lang="en-US" altLang="en-US" sz="1400" b="1" dirty="0">
                <a:latin typeface="Arial" panose="020B0604020202020204" pitchFamily="34" charset="0"/>
                <a:cs typeface="Arial" panose="020B0604020202020204" pitchFamily="34" charset="0"/>
              </a:rPr>
              <a:t>For your campaign, you MUST submit a written statement (and candidate photo)!</a:t>
            </a:r>
          </a:p>
          <a:p>
            <a:pPr algn="l"/>
            <a:endParaRPr lang="en-US" altLang="en-US" sz="1400" b="1" dirty="0">
              <a:latin typeface="Arial" panose="020B0604020202020204" pitchFamily="34" charset="0"/>
              <a:cs typeface="Arial" panose="020B0604020202020204" pitchFamily="34" charset="0"/>
            </a:endParaRPr>
          </a:p>
          <a:p>
            <a:pPr algn="l"/>
            <a:r>
              <a:rPr lang="en-GB" altLang="en-US" sz="1400" dirty="0">
                <a:latin typeface="Arial" panose="020B0604020202020204" pitchFamily="34" charset="0"/>
                <a:cs typeface="Arial" panose="020B0604020202020204" pitchFamily="34" charset="0"/>
              </a:rPr>
              <a:t>In</a:t>
            </a:r>
            <a:r>
              <a:rPr lang="en-GB" altLang="en-US" sz="1400" b="1" dirty="0">
                <a:latin typeface="Arial" panose="020B0604020202020204" pitchFamily="34" charset="0"/>
                <a:cs typeface="Arial" panose="020B0604020202020204" pitchFamily="34" charset="0"/>
              </a:rPr>
              <a:t> </a:t>
            </a:r>
            <a:r>
              <a:rPr lang="en-GB" sz="1400" dirty="0">
                <a:latin typeface="Arial" panose="020B0604020202020204" pitchFamily="34" charset="0"/>
                <a:cs typeface="Arial" panose="020B0604020202020204" pitchFamily="34" charset="0"/>
              </a:rPr>
              <a:t>previous years, positions available in Officer Elections have been </a:t>
            </a:r>
            <a:r>
              <a:rPr lang="en-GB" sz="1400" b="1" dirty="0">
                <a:latin typeface="Arial" panose="020B0604020202020204" pitchFamily="34" charset="0"/>
                <a:cs typeface="Arial" panose="020B0604020202020204" pitchFamily="34" charset="0"/>
              </a:rPr>
              <a:t>highly contested</a:t>
            </a:r>
            <a:r>
              <a:rPr lang="en-GB" sz="1400" dirty="0">
                <a:latin typeface="Arial" panose="020B0604020202020204" pitchFamily="34" charset="0"/>
                <a:cs typeface="Arial" panose="020B0604020202020204" pitchFamily="34" charset="0"/>
              </a:rPr>
              <a:t>, with as many as </a:t>
            </a:r>
            <a:r>
              <a:rPr lang="en-GB" sz="1400" b="1" dirty="0">
                <a:latin typeface="Arial" panose="020B0604020202020204" pitchFamily="34" charset="0"/>
                <a:cs typeface="Arial" panose="020B0604020202020204" pitchFamily="34" charset="0"/>
              </a:rPr>
              <a:t>10 candidates applying for 1 position </a:t>
            </a:r>
            <a:r>
              <a:rPr lang="en-GB" sz="1400" dirty="0">
                <a:latin typeface="Arial" panose="020B0604020202020204" pitchFamily="34" charset="0"/>
                <a:cs typeface="Arial" panose="020B0604020202020204" pitchFamily="34" charset="0"/>
              </a:rPr>
              <a:t>– so having a written statement (manifesto) which clearly states:</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why you want to apply</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what your policies are</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why you believe you are the best candidate for the role</a:t>
            </a:r>
          </a:p>
          <a:p>
            <a:pPr algn="l"/>
            <a:r>
              <a:rPr lang="en-GB" sz="1400" b="1" dirty="0">
                <a:latin typeface="Arial" panose="020B0604020202020204" pitchFamily="34" charset="0"/>
                <a:cs typeface="Arial" panose="020B0604020202020204" pitchFamily="34" charset="0"/>
              </a:rPr>
              <a:t>…will really help students to decide whether they should vote for you. </a:t>
            </a:r>
          </a:p>
          <a:p>
            <a:pPr algn="l"/>
            <a:r>
              <a:rPr lang="en-GB" sz="1400" b="1" dirty="0">
                <a:latin typeface="Arial" panose="020B0604020202020204" pitchFamily="34" charset="0"/>
                <a:cs typeface="Arial" panose="020B0604020202020204" pitchFamily="34" charset="0"/>
              </a:rPr>
              <a:t> </a:t>
            </a:r>
          </a:p>
          <a:p>
            <a:pPr algn="l"/>
            <a:r>
              <a:rPr lang="en-GB" sz="1400" dirty="0">
                <a:latin typeface="Arial" panose="020B0604020202020204" pitchFamily="34" charset="0"/>
                <a:cs typeface="Arial" panose="020B0604020202020204" pitchFamily="34" charset="0"/>
              </a:rPr>
              <a:t>Students have also previously fed back that they prefer to vote for candidates who have submitted a written statement.</a:t>
            </a:r>
          </a:p>
          <a:p>
            <a:pPr algn="l"/>
            <a:r>
              <a:rPr lang="en-GB" sz="1400" dirty="0">
                <a:latin typeface="Arial" panose="020B0604020202020204" pitchFamily="34" charset="0"/>
                <a:cs typeface="Arial" panose="020B0604020202020204" pitchFamily="34" charset="0"/>
              </a:rPr>
              <a:t> </a:t>
            </a:r>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latin typeface="Arial" panose="020B0604020202020204" pitchFamily="34" charset="0"/>
                <a:cs typeface="Arial" panose="020B0604020202020204" pitchFamily="34" charset="0"/>
              </a:rPr>
              <a:t>Also, there’ll be lots of students that you won’t talk to during your campaign, but they may see your written statement when they go to the Guild website to vote – and they will be able to see why they should vote for you.</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2599614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10" end="10"/>
                                            </p:txEl>
                                          </p:spTgt>
                                        </p:tgtEl>
                                        <p:attrNameLst>
                                          <p:attrName>style.visibility</p:attrName>
                                        </p:attrNameLst>
                                      </p:cBhvr>
                                      <p:to>
                                        <p:strVal val="visible"/>
                                      </p:to>
                                    </p:set>
                                    <p:anim calcmode="lin" valueType="num">
                                      <p:cBhvr additive="base">
                                        <p:cTn id="6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#1? </a:t>
            </a:r>
          </a:p>
        </p:txBody>
      </p:sp>
      <p:sp>
        <p:nvSpPr>
          <p:cNvPr id="3" name="Subtitle 2"/>
          <p:cNvSpPr>
            <a:spLocks noGrp="1"/>
          </p:cNvSpPr>
          <p:nvPr>
            <p:ph type="subTitle" idx="1"/>
          </p:nvPr>
        </p:nvSpPr>
        <p:spPr>
          <a:xfrm>
            <a:off x="831637" y="1647788"/>
            <a:ext cx="7834567" cy="4505877"/>
          </a:xfrm>
        </p:spPr>
        <p:txBody>
          <a:bodyPr>
            <a:normAutofit/>
          </a:bodyPr>
          <a:lstStyle/>
          <a:p>
            <a:pPr algn="l"/>
            <a:r>
              <a:rPr lang="en-US" sz="1500" b="1" dirty="0">
                <a:solidFill>
                  <a:srgbClr val="000000"/>
                </a:solidFill>
                <a:latin typeface="Arial" panose="020B0604020202020204" pitchFamily="34" charset="0"/>
              </a:rPr>
              <a:t>When thinking about applying for a position in an election, and planning for your campaign and written statement, you should ideally think about:</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are you interested in/what matters to you/what motivates you?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makes you angry?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Why do you care about these things?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Is there a role in the election that matches your interests?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Why does this role matter to you?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Do you want to make a change, and if yes, why?</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has the Guild already done about the things that I’m interested in?</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do UoB students think about these things?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How can I contribute to this change and work?</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Have I got any prior experience that can help?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If I don’t have any prior experience, how will my fresh perspective be helpful?</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networks do I need to reach out to for support with my campaign?</a:t>
            </a: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054887762"/>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 calcmode="lin" valueType="num">
                                      <p:cBhvr additive="base">
                                        <p:cTn id="5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anim calcmode="lin" valueType="num">
                                      <p:cBhvr additive="base">
                                        <p:cTn id="6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9" end="9"/>
                                            </p:txEl>
                                          </p:spTgt>
                                        </p:tgtEl>
                                        <p:attrNameLst>
                                          <p:attrName>style.visibility</p:attrName>
                                        </p:attrNameLst>
                                      </p:cBhvr>
                                      <p:to>
                                        <p:strVal val="visible"/>
                                      </p:to>
                                    </p:set>
                                    <p:anim calcmode="lin" valueType="num">
                                      <p:cBhvr additive="base">
                                        <p:cTn id="6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10" end="10"/>
                                            </p:txEl>
                                          </p:spTgt>
                                        </p:tgtEl>
                                        <p:attrNameLst>
                                          <p:attrName>style.visibility</p:attrName>
                                        </p:attrNameLst>
                                      </p:cBhvr>
                                      <p:to>
                                        <p:strVal val="visible"/>
                                      </p:to>
                                    </p:set>
                                    <p:anim calcmode="lin" valueType="num">
                                      <p:cBhvr additive="base">
                                        <p:cTn id="73"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3">
                                            <p:txEl>
                                              <p:pRg st="11" end="11"/>
                                            </p:txEl>
                                          </p:spTgt>
                                        </p:tgtEl>
                                        <p:attrNameLst>
                                          <p:attrName>style.visibility</p:attrName>
                                        </p:attrNameLst>
                                      </p:cBhvr>
                                      <p:to>
                                        <p:strVal val="visible"/>
                                      </p:to>
                                    </p:set>
                                    <p:anim calcmode="lin" valueType="num">
                                      <p:cBhvr additive="base">
                                        <p:cTn id="79"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3">
                                            <p:txEl>
                                              <p:pRg st="12" end="12"/>
                                            </p:txEl>
                                          </p:spTgt>
                                        </p:tgtEl>
                                        <p:attrNameLst>
                                          <p:attrName>style.visibility</p:attrName>
                                        </p:attrNameLst>
                                      </p:cBhvr>
                                      <p:to>
                                        <p:strVal val="visible"/>
                                      </p:to>
                                    </p:set>
                                    <p:anim calcmode="lin" valueType="num">
                                      <p:cBhvr additive="base">
                                        <p:cTn id="8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A125C459EA0241B785FE609C2553C2" ma:contentTypeVersion="12" ma:contentTypeDescription="Create a new document." ma:contentTypeScope="" ma:versionID="49f5ed5ff32b272576cc179c9f8e7e21">
  <xsd:schema xmlns:xsd="http://www.w3.org/2001/XMLSchema" xmlns:xs="http://www.w3.org/2001/XMLSchema" xmlns:p="http://schemas.microsoft.com/office/2006/metadata/properties" xmlns:ns2="16845ee8-ffd6-42a0-a8d3-99c392ceecc1" xmlns:ns3="eb4cd42c-eb1f-4c2b-9535-d35a6ada11ab" targetNamespace="http://schemas.microsoft.com/office/2006/metadata/properties" ma:root="true" ma:fieldsID="1d3a79cb54cbf9f0777d0ace054d7c37" ns2:_="" ns3:_="">
    <xsd:import namespace="16845ee8-ffd6-42a0-a8d3-99c392ceecc1"/>
    <xsd:import namespace="eb4cd42c-eb1f-4c2b-9535-d35a6ada11ab"/>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lcf76f155ced4ddcb4097134ff3c332f" minOccurs="0"/>
                <xsd:element ref="ns2:MediaServiceDateTaken" minOccurs="0"/>
                <xsd:element ref="ns2:MediaServiceOCR"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845ee8-ffd6-42a0-a8d3-99c392ceecc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4054fac4-e78f-4fc3-a3b4-431e104fb9fd"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SearchProperties" ma:index="1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b4cd42c-eb1f-4c2b-9535-d35a6ada11ab"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6845ee8-ffd6-42a0-a8d3-99c392ceecc1">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7EC224D-56A2-4BC7-BC70-6915302FA8B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6845ee8-ffd6-42a0-a8d3-99c392ceecc1"/>
    <ds:schemaRef ds:uri="eb4cd42c-eb1f-4c2b-9535-d35a6ada11a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4E0A831-048F-4954-874F-A5D9BD1DDD51}">
  <ds:schemaRefs>
    <ds:schemaRef ds:uri="http://schemas.microsoft.com/office/2006/metadata/properties"/>
    <ds:schemaRef ds:uri="http://schemas.microsoft.com/office/infopath/2007/PartnerControls"/>
    <ds:schemaRef ds:uri="16845ee8-ffd6-42a0-a8d3-99c392ceecc1"/>
  </ds:schemaRefs>
</ds:datastoreItem>
</file>

<file path=customXml/itemProps3.xml><?xml version="1.0" encoding="utf-8"?>
<ds:datastoreItem xmlns:ds="http://schemas.openxmlformats.org/officeDocument/2006/customXml" ds:itemID="{E5795761-0AD9-47E5-9A14-94E865F79BD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2971</TotalTime>
  <Words>2662</Words>
  <Application>Microsoft Office PowerPoint</Application>
  <PresentationFormat>On-screen Show (4:3)</PresentationFormat>
  <Paragraphs>356</Paragraphs>
  <Slides>35</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Calibri Light</vt:lpstr>
      <vt:lpstr>Office Theme</vt:lpstr>
      <vt:lpstr>Written Statements (Manifesto) Training</vt:lpstr>
      <vt:lpstr>Introduction to the Guild &amp; Campaigning</vt:lpstr>
      <vt:lpstr>Objectives of Session</vt:lpstr>
      <vt:lpstr>What is the Guild?</vt:lpstr>
      <vt:lpstr>Elections &amp; Decision-Making at the Guild</vt:lpstr>
      <vt:lpstr>Help! I’ve Never Campaigned Before!</vt:lpstr>
      <vt:lpstr>What is a written statement?</vt:lpstr>
      <vt:lpstr>!Important Note!</vt:lpstr>
      <vt:lpstr>Where Do I Start #1? </vt:lpstr>
      <vt:lpstr>Where Do I Start #2? </vt:lpstr>
      <vt:lpstr>Where Do I Start #2? </vt:lpstr>
      <vt:lpstr>Where Do I Start #3? </vt:lpstr>
      <vt:lpstr>Where Do I Start #4? </vt:lpstr>
      <vt:lpstr>Planning Your Campaign #1</vt:lpstr>
      <vt:lpstr>Planning Your Campaign #2</vt:lpstr>
      <vt:lpstr>Guidance on Written Statements</vt:lpstr>
      <vt:lpstr>General Structure</vt:lpstr>
      <vt:lpstr>What do you want to achieve in the role?</vt:lpstr>
      <vt:lpstr>What do you want to achieve in the role?</vt:lpstr>
      <vt:lpstr>What do you want to achieve in the role?</vt:lpstr>
      <vt:lpstr>What experience / skills / qualities will you bring to the role?</vt:lpstr>
      <vt:lpstr>Why should students vote for you specifically?</vt:lpstr>
      <vt:lpstr>Things you shouldn’t include</vt:lpstr>
      <vt:lpstr>Could you put these in your written statement?</vt:lpstr>
      <vt:lpstr>Could you put these in your written statement?</vt:lpstr>
      <vt:lpstr>Practice</vt:lpstr>
      <vt:lpstr>Written Statement Practice</vt:lpstr>
      <vt:lpstr>Using Your Manifesto</vt:lpstr>
      <vt:lpstr>Using Your Manifesto</vt:lpstr>
      <vt:lpstr>Keep It Accessible</vt:lpstr>
      <vt:lpstr>Some final tips</vt:lpstr>
      <vt:lpstr>Uploading your statement</vt:lpstr>
      <vt:lpstr>Written Statement Deadline</vt:lpstr>
      <vt:lpstr>Written Statement Deadline:  16th February – 4pm</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Samuel Whitehouse</dc:creator>
  <cp:lastModifiedBy>Scott Dawson</cp:lastModifiedBy>
  <cp:revision>195</cp:revision>
  <cp:lastPrinted>2021-08-17T07:41:14Z</cp:lastPrinted>
  <dcterms:created xsi:type="dcterms:W3CDTF">2020-09-01T11:32:28Z</dcterms:created>
  <dcterms:modified xsi:type="dcterms:W3CDTF">2024-11-05T14:33:55Z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2057-11.2.0.9635</vt:lpwstr>
  </property>
  <property fmtid="{D5CDD505-2E9C-101B-9397-08002B2CF9AE}" pid="3" name="ContentTypeId">
    <vt:lpwstr>0x01010050A125C459EA0241B785FE609C2553C2</vt:lpwstr>
  </property>
  <property fmtid="{D5CDD505-2E9C-101B-9397-08002B2CF9AE}" pid="4" name="MediaServiceImageTags">
    <vt:lpwstr/>
  </property>
</Properties>
</file>

<file path=docProps/thumbnail.jpeg>
</file>